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  <p:sldMasterId id="2147483912" r:id="rId2"/>
    <p:sldMasterId id="2147483924" r:id="rId3"/>
    <p:sldMasterId id="2147483960" r:id="rId4"/>
  </p:sldMasterIdLst>
  <p:notesMasterIdLst>
    <p:notesMasterId r:id="rId37"/>
  </p:notesMasterIdLst>
  <p:sldIdLst>
    <p:sldId id="256" r:id="rId5"/>
    <p:sldId id="311" r:id="rId6"/>
    <p:sldId id="261" r:id="rId7"/>
    <p:sldId id="283" r:id="rId8"/>
    <p:sldId id="324" r:id="rId9"/>
    <p:sldId id="284" r:id="rId10"/>
    <p:sldId id="351" r:id="rId11"/>
    <p:sldId id="326" r:id="rId12"/>
    <p:sldId id="327" r:id="rId13"/>
    <p:sldId id="328" r:id="rId14"/>
    <p:sldId id="329" r:id="rId15"/>
    <p:sldId id="330" r:id="rId16"/>
    <p:sldId id="338" r:id="rId17"/>
    <p:sldId id="337" r:id="rId18"/>
    <p:sldId id="340" r:id="rId19"/>
    <p:sldId id="339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25" r:id="rId28"/>
    <p:sldId id="315" r:id="rId29"/>
    <p:sldId id="321" r:id="rId30"/>
    <p:sldId id="352" r:id="rId31"/>
    <p:sldId id="331" r:id="rId32"/>
    <p:sldId id="272" r:id="rId33"/>
    <p:sldId id="348" r:id="rId34"/>
    <p:sldId id="349" r:id="rId35"/>
    <p:sldId id="350" r:id="rId36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66"/>
    <a:srgbClr val="000000"/>
    <a:srgbClr val="FF6600"/>
    <a:srgbClr val="CC3300"/>
    <a:srgbClr val="66CCFF"/>
    <a:srgbClr val="A90F03"/>
    <a:srgbClr val="66FF99"/>
    <a:srgbClr val="00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31" autoAdjust="0"/>
    <p:restoredTop sz="94709" autoAdjust="0"/>
  </p:normalViewPr>
  <p:slideViewPr>
    <p:cSldViewPr>
      <p:cViewPr>
        <p:scale>
          <a:sx n="66" d="100"/>
          <a:sy n="66" d="100"/>
        </p:scale>
        <p:origin x="-1002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138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26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8FD1A4-7A4A-4FF8-87F4-DB3913B4D73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38457AFD-66FA-4A06-9E04-4D5EAFC92680}">
      <dgm:prSet phldrT="[Text]"/>
      <dgm:spPr/>
      <dgm:t>
        <a:bodyPr/>
        <a:lstStyle/>
        <a:p>
          <a:r>
            <a:rPr lang="bg-BG" dirty="0" smtClean="0"/>
            <a:t>Учащ</a:t>
          </a:r>
          <a:endParaRPr lang="bg-BG" dirty="0"/>
        </a:p>
      </dgm:t>
    </dgm:pt>
    <dgm:pt modelId="{6E3B0FC7-522B-4C88-B12F-38D7D8463186}" type="parTrans" cxnId="{C8687EAD-65B0-4654-B9CB-62636F303914}">
      <dgm:prSet/>
      <dgm:spPr/>
      <dgm:t>
        <a:bodyPr/>
        <a:lstStyle/>
        <a:p>
          <a:endParaRPr lang="bg-BG"/>
        </a:p>
      </dgm:t>
    </dgm:pt>
    <dgm:pt modelId="{BA5CCF75-FBB2-4854-A683-ED52ECDF5D11}" type="sibTrans" cxnId="{C8687EAD-65B0-4654-B9CB-62636F303914}">
      <dgm:prSet/>
      <dgm:spPr/>
      <dgm:t>
        <a:bodyPr/>
        <a:lstStyle/>
        <a:p>
          <a:endParaRPr lang="bg-BG"/>
        </a:p>
      </dgm:t>
    </dgm:pt>
    <dgm:pt modelId="{A4B309C9-9816-41F0-A1B7-A7DDCF1C3210}">
      <dgm:prSet phldrT="[Text]" custT="1"/>
      <dgm:spPr/>
      <dgm:t>
        <a:bodyPr/>
        <a:lstStyle/>
        <a:p>
          <a:r>
            <a:rPr lang="bg-BG" sz="1800" dirty="0" smtClean="0"/>
            <a:t>Формулира обяснения към научните познания и ги защитава</a:t>
          </a:r>
          <a:endParaRPr lang="bg-BG" sz="1800" dirty="0"/>
        </a:p>
      </dgm:t>
    </dgm:pt>
    <dgm:pt modelId="{4E0626E0-A5FD-471C-A745-F57F0BD3EB39}" type="parTrans" cxnId="{DC637C50-2F28-4C62-80DE-E70E079FD4E3}">
      <dgm:prSet/>
      <dgm:spPr/>
      <dgm:t>
        <a:bodyPr/>
        <a:lstStyle/>
        <a:p>
          <a:endParaRPr lang="bg-BG"/>
        </a:p>
      </dgm:t>
    </dgm:pt>
    <dgm:pt modelId="{9CF0C0F3-8180-4FB7-9B6B-3703CC4C10AD}" type="sibTrans" cxnId="{DC637C50-2F28-4C62-80DE-E70E079FD4E3}">
      <dgm:prSet/>
      <dgm:spPr>
        <a:ln w="25400"/>
      </dgm:spPr>
      <dgm:t>
        <a:bodyPr/>
        <a:lstStyle/>
        <a:p>
          <a:endParaRPr lang="bg-BG"/>
        </a:p>
      </dgm:t>
    </dgm:pt>
    <dgm:pt modelId="{98CD8FCC-A14A-4FC8-88ED-F344FBC8BAB1}">
      <dgm:prSet phldrT="[Text]" custT="1"/>
      <dgm:spPr/>
      <dgm:t>
        <a:bodyPr/>
        <a:lstStyle/>
        <a:p>
          <a:r>
            <a:rPr lang="bg-BG" sz="1800" dirty="0" smtClean="0"/>
            <a:t>Дава приоритет на получените емпирични резултати при отговора на въпросите</a:t>
          </a:r>
          <a:endParaRPr lang="bg-BG" sz="1800" dirty="0"/>
        </a:p>
      </dgm:t>
    </dgm:pt>
    <dgm:pt modelId="{A67D5A5F-F136-4A81-9CA3-B31B614069D9}" type="parTrans" cxnId="{445598EF-060E-452D-BB46-8E3E1A98C01C}">
      <dgm:prSet/>
      <dgm:spPr/>
      <dgm:t>
        <a:bodyPr/>
        <a:lstStyle/>
        <a:p>
          <a:endParaRPr lang="bg-BG"/>
        </a:p>
      </dgm:t>
    </dgm:pt>
    <dgm:pt modelId="{59D7DEE3-A8FE-4BE9-8B0E-03214B0DEF46}" type="sibTrans" cxnId="{445598EF-060E-452D-BB46-8E3E1A98C01C}">
      <dgm:prSet/>
      <dgm:spPr>
        <a:ln w="25400"/>
      </dgm:spPr>
      <dgm:t>
        <a:bodyPr/>
        <a:lstStyle/>
        <a:p>
          <a:endParaRPr lang="bg-BG"/>
        </a:p>
      </dgm:t>
    </dgm:pt>
    <dgm:pt modelId="{0C137344-7D4E-47BB-AF14-24CE2728F30B}">
      <dgm:prSet phldrT="[Text]" custT="1"/>
      <dgm:spPr/>
      <dgm:t>
        <a:bodyPr/>
        <a:lstStyle/>
        <a:p>
          <a:r>
            <a:rPr lang="bg-BG" sz="1800" dirty="0" smtClean="0"/>
            <a:t>Ангажиране чрез научно ориентирани въпроси</a:t>
          </a:r>
          <a:endParaRPr lang="bg-BG" sz="1800" dirty="0"/>
        </a:p>
      </dgm:t>
    </dgm:pt>
    <dgm:pt modelId="{9C9973EB-35C6-4304-9953-2621312540EE}" type="parTrans" cxnId="{1BF2B967-C3AE-4D27-991A-4DF3FFFD95F9}">
      <dgm:prSet/>
      <dgm:spPr/>
      <dgm:t>
        <a:bodyPr/>
        <a:lstStyle/>
        <a:p>
          <a:endParaRPr lang="bg-BG"/>
        </a:p>
      </dgm:t>
    </dgm:pt>
    <dgm:pt modelId="{D65C9DE7-F939-44DD-86A7-864F04AD1BC4}" type="sibTrans" cxnId="{1BF2B967-C3AE-4D27-991A-4DF3FFFD95F9}">
      <dgm:prSet/>
      <dgm:spPr>
        <a:ln>
          <a:noFill/>
        </a:ln>
      </dgm:spPr>
      <dgm:t>
        <a:bodyPr/>
        <a:lstStyle/>
        <a:p>
          <a:endParaRPr lang="bg-BG"/>
        </a:p>
      </dgm:t>
    </dgm:pt>
    <dgm:pt modelId="{675F0F74-488E-4C3C-B898-A9C8A6A9D39B}" type="pres">
      <dgm:prSet presAssocID="{398FD1A4-7A4A-4FF8-87F4-DB3913B4D73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55822188-2C75-4EC8-8A9C-5A3D9FFE1052}" type="pres">
      <dgm:prSet presAssocID="{38457AFD-66FA-4A06-9E04-4D5EAFC92680}" presName="centerShape" presStyleLbl="node0" presStyleIdx="0" presStyleCnt="1" custLinFactNeighborX="3588" custLinFactNeighborY="869"/>
      <dgm:spPr/>
      <dgm:t>
        <a:bodyPr/>
        <a:lstStyle/>
        <a:p>
          <a:endParaRPr lang="bg-BG"/>
        </a:p>
      </dgm:t>
    </dgm:pt>
    <dgm:pt modelId="{A65D10E8-0583-4342-AA81-E7318C56FA32}" type="pres">
      <dgm:prSet presAssocID="{A4B309C9-9816-41F0-A1B7-A7DDCF1C3210}" presName="node" presStyleLbl="node1" presStyleIdx="0" presStyleCnt="3" custScaleX="271281" custScaleY="12552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AEC5C31-FD14-4151-BA23-68212F069545}" type="pres">
      <dgm:prSet presAssocID="{A4B309C9-9816-41F0-A1B7-A7DDCF1C3210}" presName="dummy" presStyleCnt="0"/>
      <dgm:spPr/>
    </dgm:pt>
    <dgm:pt modelId="{1D7D5636-7760-459E-A1B1-215B964FE36C}" type="pres">
      <dgm:prSet presAssocID="{9CF0C0F3-8180-4FB7-9B6B-3703CC4C10AD}" presName="sibTrans" presStyleLbl="sibTrans2D1" presStyleIdx="0" presStyleCnt="3" custScaleX="78015" custScaleY="52876" custLinFactNeighborX="8410" custLinFactNeighborY="-2704"/>
      <dgm:spPr/>
      <dgm:t>
        <a:bodyPr/>
        <a:lstStyle/>
        <a:p>
          <a:endParaRPr lang="bg-BG"/>
        </a:p>
      </dgm:t>
    </dgm:pt>
    <dgm:pt modelId="{CC9AF947-1A2E-42F4-BA9A-81E1B15C1EA2}" type="pres">
      <dgm:prSet presAssocID="{98CD8FCC-A14A-4FC8-88ED-F344FBC8BAB1}" presName="node" presStyleLbl="node1" presStyleIdx="1" presStyleCnt="3" custScaleX="230899" custScaleY="181421" custRadScaleRad="159977" custRadScaleInc="-4085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45FACCE-849C-4087-9D82-621CBDCC7B57}" type="pres">
      <dgm:prSet presAssocID="{98CD8FCC-A14A-4FC8-88ED-F344FBC8BAB1}" presName="dummy" presStyleCnt="0"/>
      <dgm:spPr/>
    </dgm:pt>
    <dgm:pt modelId="{56722188-4086-4E93-896A-23D7DFF65828}" type="pres">
      <dgm:prSet presAssocID="{59D7DEE3-A8FE-4BE9-8B0E-03214B0DEF46}" presName="sibTrans" presStyleLbl="sibTrans2D1" presStyleIdx="1" presStyleCnt="3" custScaleX="79852" custScaleY="32853" custLinFactNeighborX="1849" custLinFactNeighborY="2190"/>
      <dgm:spPr/>
      <dgm:t>
        <a:bodyPr/>
        <a:lstStyle/>
        <a:p>
          <a:endParaRPr lang="bg-BG"/>
        </a:p>
      </dgm:t>
    </dgm:pt>
    <dgm:pt modelId="{74365011-34CB-4794-B0C0-3D22875E3C3A}" type="pres">
      <dgm:prSet presAssocID="{0C137344-7D4E-47BB-AF14-24CE2728F30B}" presName="node" presStyleLbl="node1" presStyleIdx="2" presStyleCnt="3" custScaleX="230899" custScaleY="181525" custRadScaleRad="147934" custRadScaleInc="3953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2848D9C-B1DC-4CDD-9BB8-363D2FBAF6B3}" type="pres">
      <dgm:prSet presAssocID="{0C137344-7D4E-47BB-AF14-24CE2728F30B}" presName="dummy" presStyleCnt="0"/>
      <dgm:spPr/>
    </dgm:pt>
    <dgm:pt modelId="{9D25431A-800D-408F-9BE8-DCAA2AF58A65}" type="pres">
      <dgm:prSet presAssocID="{D65C9DE7-F939-44DD-86A7-864F04AD1BC4}" presName="sibTrans" presStyleLbl="sibTrans2D1" presStyleIdx="2" presStyleCnt="3" custScaleX="106424" custScaleY="53145" custLinFactNeighborX="0" custLinFactNeighborY="-6494"/>
      <dgm:spPr/>
      <dgm:t>
        <a:bodyPr/>
        <a:lstStyle/>
        <a:p>
          <a:endParaRPr lang="bg-BG"/>
        </a:p>
      </dgm:t>
    </dgm:pt>
  </dgm:ptLst>
  <dgm:cxnLst>
    <dgm:cxn modelId="{1BF2B967-C3AE-4D27-991A-4DF3FFFD95F9}" srcId="{38457AFD-66FA-4A06-9E04-4D5EAFC92680}" destId="{0C137344-7D4E-47BB-AF14-24CE2728F30B}" srcOrd="2" destOrd="0" parTransId="{9C9973EB-35C6-4304-9953-2621312540EE}" sibTransId="{D65C9DE7-F939-44DD-86A7-864F04AD1BC4}"/>
    <dgm:cxn modelId="{898413A4-76D5-4876-B774-B77BDE319877}" type="presOf" srcId="{9CF0C0F3-8180-4FB7-9B6B-3703CC4C10AD}" destId="{1D7D5636-7760-459E-A1B1-215B964FE36C}" srcOrd="0" destOrd="0" presId="urn:microsoft.com/office/officeart/2005/8/layout/radial6"/>
    <dgm:cxn modelId="{8C22F312-261E-4DC5-BBBF-6EC55BD5B810}" type="presOf" srcId="{0C137344-7D4E-47BB-AF14-24CE2728F30B}" destId="{74365011-34CB-4794-B0C0-3D22875E3C3A}" srcOrd="0" destOrd="0" presId="urn:microsoft.com/office/officeart/2005/8/layout/radial6"/>
    <dgm:cxn modelId="{F198DAD7-FDF8-4B93-A08B-C3B4BDD94A89}" type="presOf" srcId="{A4B309C9-9816-41F0-A1B7-A7DDCF1C3210}" destId="{A65D10E8-0583-4342-AA81-E7318C56FA32}" srcOrd="0" destOrd="0" presId="urn:microsoft.com/office/officeart/2005/8/layout/radial6"/>
    <dgm:cxn modelId="{445598EF-060E-452D-BB46-8E3E1A98C01C}" srcId="{38457AFD-66FA-4A06-9E04-4D5EAFC92680}" destId="{98CD8FCC-A14A-4FC8-88ED-F344FBC8BAB1}" srcOrd="1" destOrd="0" parTransId="{A67D5A5F-F136-4A81-9CA3-B31B614069D9}" sibTransId="{59D7DEE3-A8FE-4BE9-8B0E-03214B0DEF46}"/>
    <dgm:cxn modelId="{C8687EAD-65B0-4654-B9CB-62636F303914}" srcId="{398FD1A4-7A4A-4FF8-87F4-DB3913B4D736}" destId="{38457AFD-66FA-4A06-9E04-4D5EAFC92680}" srcOrd="0" destOrd="0" parTransId="{6E3B0FC7-522B-4C88-B12F-38D7D8463186}" sibTransId="{BA5CCF75-FBB2-4854-A683-ED52ECDF5D11}"/>
    <dgm:cxn modelId="{DC637C50-2F28-4C62-80DE-E70E079FD4E3}" srcId="{38457AFD-66FA-4A06-9E04-4D5EAFC92680}" destId="{A4B309C9-9816-41F0-A1B7-A7DDCF1C3210}" srcOrd="0" destOrd="0" parTransId="{4E0626E0-A5FD-471C-A745-F57F0BD3EB39}" sibTransId="{9CF0C0F3-8180-4FB7-9B6B-3703CC4C10AD}"/>
    <dgm:cxn modelId="{792D8808-1158-40DA-BB22-3EB3F2C675EC}" type="presOf" srcId="{38457AFD-66FA-4A06-9E04-4D5EAFC92680}" destId="{55822188-2C75-4EC8-8A9C-5A3D9FFE1052}" srcOrd="0" destOrd="0" presId="urn:microsoft.com/office/officeart/2005/8/layout/radial6"/>
    <dgm:cxn modelId="{77A71613-789F-4E4F-B99F-1BD9B93D2A4C}" type="presOf" srcId="{59D7DEE3-A8FE-4BE9-8B0E-03214B0DEF46}" destId="{56722188-4086-4E93-896A-23D7DFF65828}" srcOrd="0" destOrd="0" presId="urn:microsoft.com/office/officeart/2005/8/layout/radial6"/>
    <dgm:cxn modelId="{3AF3F2FE-90A7-435B-959B-A5002F543EF4}" type="presOf" srcId="{98CD8FCC-A14A-4FC8-88ED-F344FBC8BAB1}" destId="{CC9AF947-1A2E-42F4-BA9A-81E1B15C1EA2}" srcOrd="0" destOrd="0" presId="urn:microsoft.com/office/officeart/2005/8/layout/radial6"/>
    <dgm:cxn modelId="{7EEE148F-3D3E-44A5-A328-D60B7A5857E4}" type="presOf" srcId="{D65C9DE7-F939-44DD-86A7-864F04AD1BC4}" destId="{9D25431A-800D-408F-9BE8-DCAA2AF58A65}" srcOrd="0" destOrd="0" presId="urn:microsoft.com/office/officeart/2005/8/layout/radial6"/>
    <dgm:cxn modelId="{E5FE68E8-DBC8-4F35-A780-4C97C1BF41B5}" type="presOf" srcId="{398FD1A4-7A4A-4FF8-87F4-DB3913B4D736}" destId="{675F0F74-488E-4C3C-B898-A9C8A6A9D39B}" srcOrd="0" destOrd="0" presId="urn:microsoft.com/office/officeart/2005/8/layout/radial6"/>
    <dgm:cxn modelId="{33D6B05D-B910-495A-BD1D-8D168F77F64F}" type="presParOf" srcId="{675F0F74-488E-4C3C-B898-A9C8A6A9D39B}" destId="{55822188-2C75-4EC8-8A9C-5A3D9FFE1052}" srcOrd="0" destOrd="0" presId="urn:microsoft.com/office/officeart/2005/8/layout/radial6"/>
    <dgm:cxn modelId="{786CA0DF-1B26-445F-849A-D07B739C183E}" type="presParOf" srcId="{675F0F74-488E-4C3C-B898-A9C8A6A9D39B}" destId="{A65D10E8-0583-4342-AA81-E7318C56FA32}" srcOrd="1" destOrd="0" presId="urn:microsoft.com/office/officeart/2005/8/layout/radial6"/>
    <dgm:cxn modelId="{5CFDC4EF-083E-40CA-9FEA-9D0F5F1648AF}" type="presParOf" srcId="{675F0F74-488E-4C3C-B898-A9C8A6A9D39B}" destId="{3AEC5C31-FD14-4151-BA23-68212F069545}" srcOrd="2" destOrd="0" presId="urn:microsoft.com/office/officeart/2005/8/layout/radial6"/>
    <dgm:cxn modelId="{0315187C-4557-4FF4-83C5-896954758375}" type="presParOf" srcId="{675F0F74-488E-4C3C-B898-A9C8A6A9D39B}" destId="{1D7D5636-7760-459E-A1B1-215B964FE36C}" srcOrd="3" destOrd="0" presId="urn:microsoft.com/office/officeart/2005/8/layout/radial6"/>
    <dgm:cxn modelId="{FC77788F-A13A-4490-907D-77DE8DEEA745}" type="presParOf" srcId="{675F0F74-488E-4C3C-B898-A9C8A6A9D39B}" destId="{CC9AF947-1A2E-42F4-BA9A-81E1B15C1EA2}" srcOrd="4" destOrd="0" presId="urn:microsoft.com/office/officeart/2005/8/layout/radial6"/>
    <dgm:cxn modelId="{75DAD855-C5D0-452E-AD71-A62C1025E4EA}" type="presParOf" srcId="{675F0F74-488E-4C3C-B898-A9C8A6A9D39B}" destId="{945FACCE-849C-4087-9D82-621CBDCC7B57}" srcOrd="5" destOrd="0" presId="urn:microsoft.com/office/officeart/2005/8/layout/radial6"/>
    <dgm:cxn modelId="{4C9851C4-9708-4DBD-9135-A105C098C6F7}" type="presParOf" srcId="{675F0F74-488E-4C3C-B898-A9C8A6A9D39B}" destId="{56722188-4086-4E93-896A-23D7DFF65828}" srcOrd="6" destOrd="0" presId="urn:microsoft.com/office/officeart/2005/8/layout/radial6"/>
    <dgm:cxn modelId="{B7D2D9DB-AF2E-4A13-8AB0-6B34F06AD3D5}" type="presParOf" srcId="{675F0F74-488E-4C3C-B898-A9C8A6A9D39B}" destId="{74365011-34CB-4794-B0C0-3D22875E3C3A}" srcOrd="7" destOrd="0" presId="urn:microsoft.com/office/officeart/2005/8/layout/radial6"/>
    <dgm:cxn modelId="{8BD07DED-AAF1-4CC6-83A1-2C1555659F7F}" type="presParOf" srcId="{675F0F74-488E-4C3C-B898-A9C8A6A9D39B}" destId="{52848D9C-B1DC-4CDD-9BB8-363D2FBAF6B3}" srcOrd="8" destOrd="0" presId="urn:microsoft.com/office/officeart/2005/8/layout/radial6"/>
    <dgm:cxn modelId="{80066AE4-9BE2-44F5-AAA1-60EB45DFF3F4}" type="presParOf" srcId="{675F0F74-488E-4C3C-B898-A9C8A6A9D39B}" destId="{9D25431A-800D-408F-9BE8-DCAA2AF58A65}" srcOrd="9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bg-BG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bg-BG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bg-BG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A111ABD-A406-4B05-9CB4-931B23EB2BE4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974427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93C21F-9203-40F2-B10A-8D12A8AC18E7}" type="slidenum">
              <a:rPr lang="bg-BG"/>
              <a:pPr/>
              <a:t>1</a:t>
            </a:fld>
            <a:endParaRPr lang="bg-BG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814424-9C02-4539-B071-C9FC30749392}" type="slidenum">
              <a:rPr lang="bg-BG"/>
              <a:pPr/>
              <a:t>3</a:t>
            </a:fld>
            <a:endParaRPr lang="bg-BG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11ABD-A406-4B05-9CB4-931B23EB2BE4}" type="slidenum">
              <a:rPr lang="bg-BG" smtClean="0"/>
              <a:pPr/>
              <a:t>25</a:t>
            </a:fld>
            <a:endParaRPr lang="bg-B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A74FEE-8BF9-40B1-A369-CA5BD8D44F64}" type="slidenum">
              <a:rPr lang="bg-BG"/>
              <a:pPr/>
              <a:t>29</a:t>
            </a:fld>
            <a:endParaRPr lang="bg-BG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2F27-48AA-4910-B85D-E827E2EA6B22}" type="datetimeFigureOut">
              <a:rPr lang="bg-BG" smtClean="0"/>
              <a:pPr/>
              <a:t>26.4.2012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6CD7-FBC6-40D0-B096-7093A21FE3B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2F27-48AA-4910-B85D-E827E2EA6B22}" type="datetimeFigureOut">
              <a:rPr lang="bg-BG" smtClean="0"/>
              <a:pPr/>
              <a:t>26.4.2012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6CD7-FBC6-40D0-B096-7093A21FE3B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2F27-48AA-4910-B85D-E827E2EA6B22}" type="datetimeFigureOut">
              <a:rPr lang="bg-BG" smtClean="0"/>
              <a:pPr/>
              <a:t>26.4.2012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6CD7-FBC6-40D0-B096-7093A21FE3B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2F27-48AA-4910-B85D-E827E2EA6B22}" type="datetimeFigureOut">
              <a:rPr lang="bg-BG" smtClean="0"/>
              <a:pPr/>
              <a:t>26.4.2012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6CD7-FBC6-40D0-B096-7093A21FE3B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2F27-48AA-4910-B85D-E827E2EA6B22}" type="datetimeFigureOut">
              <a:rPr lang="bg-BG" smtClean="0"/>
              <a:pPr/>
              <a:t>26.4.2012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6CD7-FBC6-40D0-B096-7093A21FE3B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2F27-48AA-4910-B85D-E827E2EA6B22}" type="datetimeFigureOut">
              <a:rPr lang="bg-BG" smtClean="0"/>
              <a:pPr/>
              <a:t>26.4.2012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6CD7-FBC6-40D0-B096-7093A21FE3B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2F27-48AA-4910-B85D-E827E2EA6B22}" type="datetimeFigureOut">
              <a:rPr lang="bg-BG" smtClean="0"/>
              <a:pPr/>
              <a:t>26.4.2012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6CD7-FBC6-40D0-B096-7093A21FE3B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2F27-48AA-4910-B85D-E827E2EA6B22}" type="datetimeFigureOut">
              <a:rPr lang="bg-BG" smtClean="0"/>
              <a:pPr/>
              <a:t>26.4.2012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6CD7-FBC6-40D0-B096-7093A21FE3B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2F27-48AA-4910-B85D-E827E2EA6B22}" type="datetimeFigureOut">
              <a:rPr lang="bg-BG" smtClean="0"/>
              <a:pPr/>
              <a:t>26.4.2012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6CD7-FBC6-40D0-B096-7093A21FE3B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2565-1122-434D-90CF-9E68A54A33BF}" type="datetimeFigureOut">
              <a:rPr lang="bg-BG" smtClean="0"/>
              <a:pPr/>
              <a:t>26.4.2012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C489-A908-439D-93CD-FF0B0106761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2565-1122-434D-90CF-9E68A54A33BF}" type="datetimeFigureOut">
              <a:rPr lang="bg-BG" smtClean="0"/>
              <a:pPr/>
              <a:t>26.4.2012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C489-A908-439D-93CD-FF0B0106761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2F27-48AA-4910-B85D-E827E2EA6B22}" type="datetimeFigureOut">
              <a:rPr lang="bg-BG" smtClean="0"/>
              <a:pPr/>
              <a:t>26.4.2012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6CD7-FBC6-40D0-B096-7093A21FE3B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2565-1122-434D-90CF-9E68A54A33BF}" type="datetimeFigureOut">
              <a:rPr lang="bg-BG" smtClean="0"/>
              <a:pPr/>
              <a:t>26.4.2012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C489-A908-439D-93CD-FF0B0106761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2565-1122-434D-90CF-9E68A54A33BF}" type="datetimeFigureOut">
              <a:rPr lang="bg-BG" smtClean="0"/>
              <a:pPr/>
              <a:t>26.4.2012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C489-A908-439D-93CD-FF0B0106761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2565-1122-434D-90CF-9E68A54A33BF}" type="datetimeFigureOut">
              <a:rPr lang="bg-BG" smtClean="0"/>
              <a:pPr/>
              <a:t>26.4.2012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C489-A908-439D-93CD-FF0B0106761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2565-1122-434D-90CF-9E68A54A33BF}" type="datetimeFigureOut">
              <a:rPr lang="bg-BG" smtClean="0"/>
              <a:pPr/>
              <a:t>26.4.2012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C489-A908-439D-93CD-FF0B0106761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2565-1122-434D-90CF-9E68A54A33BF}" type="datetimeFigureOut">
              <a:rPr lang="bg-BG" smtClean="0"/>
              <a:pPr/>
              <a:t>26.4.2012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C489-A908-439D-93CD-FF0B0106761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2565-1122-434D-90CF-9E68A54A33BF}" type="datetimeFigureOut">
              <a:rPr lang="bg-BG" smtClean="0"/>
              <a:pPr/>
              <a:t>26.4.2012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C489-A908-439D-93CD-FF0B0106761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2565-1122-434D-90CF-9E68A54A33BF}" type="datetimeFigureOut">
              <a:rPr lang="bg-BG" smtClean="0"/>
              <a:pPr/>
              <a:t>26.4.2012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C489-A908-439D-93CD-FF0B0106761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2565-1122-434D-90CF-9E68A54A33BF}" type="datetimeFigureOut">
              <a:rPr lang="bg-BG" smtClean="0"/>
              <a:pPr/>
              <a:t>26.4.2012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C489-A908-439D-93CD-FF0B0106761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2565-1122-434D-90CF-9E68A54A33BF}" type="datetimeFigureOut">
              <a:rPr lang="bg-BG" smtClean="0"/>
              <a:pPr/>
              <a:t>26.4.2012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C489-A908-439D-93CD-FF0B01067613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3FBE-0F8D-414E-950C-CB2FE3BB7629}" type="datetimeFigureOut">
              <a:rPr lang="bg-BG" smtClean="0"/>
              <a:pPr/>
              <a:t>26.4.2012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5532-82B7-46D5-B506-95A4F4318FC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2F27-48AA-4910-B85D-E827E2EA6B22}" type="datetimeFigureOut">
              <a:rPr lang="bg-BG" smtClean="0"/>
              <a:pPr/>
              <a:t>26.4.2012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6CD7-FBC6-40D0-B096-7093A21FE3B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3FBE-0F8D-414E-950C-CB2FE3BB7629}" type="datetimeFigureOut">
              <a:rPr lang="bg-BG" smtClean="0"/>
              <a:pPr/>
              <a:t>26.4.2012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5532-82B7-46D5-B506-95A4F4318FC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3FBE-0F8D-414E-950C-CB2FE3BB7629}" type="datetimeFigureOut">
              <a:rPr lang="bg-BG" smtClean="0"/>
              <a:pPr/>
              <a:t>26.4.2012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5532-82B7-46D5-B506-95A4F4318FC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3FBE-0F8D-414E-950C-CB2FE3BB7629}" type="datetimeFigureOut">
              <a:rPr lang="bg-BG" smtClean="0"/>
              <a:pPr/>
              <a:t>26.4.2012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5532-82B7-46D5-B506-95A4F4318FC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3FBE-0F8D-414E-950C-CB2FE3BB7629}" type="datetimeFigureOut">
              <a:rPr lang="bg-BG" smtClean="0"/>
              <a:pPr/>
              <a:t>26.4.2012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5532-82B7-46D5-B506-95A4F4318FC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3FBE-0F8D-414E-950C-CB2FE3BB7629}" type="datetimeFigureOut">
              <a:rPr lang="bg-BG" smtClean="0"/>
              <a:pPr/>
              <a:t>26.4.2012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5532-82B7-46D5-B506-95A4F4318FC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3FBE-0F8D-414E-950C-CB2FE3BB7629}" type="datetimeFigureOut">
              <a:rPr lang="bg-BG" smtClean="0"/>
              <a:pPr/>
              <a:t>26.4.2012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5532-82B7-46D5-B506-95A4F4318FC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3FBE-0F8D-414E-950C-CB2FE3BB7629}" type="datetimeFigureOut">
              <a:rPr lang="bg-BG" smtClean="0"/>
              <a:pPr/>
              <a:t>26.4.2012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5532-82B7-46D5-B506-95A4F4318FC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3FBE-0F8D-414E-950C-CB2FE3BB7629}" type="datetimeFigureOut">
              <a:rPr lang="bg-BG" smtClean="0"/>
              <a:pPr/>
              <a:t>26.4.2012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5532-82B7-46D5-B506-95A4F4318FC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3FBE-0F8D-414E-950C-CB2FE3BB7629}" type="datetimeFigureOut">
              <a:rPr lang="bg-BG" smtClean="0"/>
              <a:pPr/>
              <a:t>26.4.2012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5532-82B7-46D5-B506-95A4F4318FC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3FBE-0F8D-414E-950C-CB2FE3BB7629}" type="datetimeFigureOut">
              <a:rPr lang="bg-BG" smtClean="0"/>
              <a:pPr/>
              <a:t>26.4.2012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5532-82B7-46D5-B506-95A4F4318FC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2F27-48AA-4910-B85D-E827E2EA6B22}" type="datetimeFigureOut">
              <a:rPr lang="bg-BG" smtClean="0"/>
              <a:pPr/>
              <a:t>26.4.2012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6CD7-FBC6-40D0-B096-7093A21FE3B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CCCA6A5-5A5C-439B-B5C5-B4A49D5B46D6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AEFA51F-A138-4856-99BC-A52D05CE9BD2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2F27-48AA-4910-B85D-E827E2EA6B22}" type="datetimeFigureOut">
              <a:rPr lang="bg-BG" smtClean="0"/>
              <a:pPr/>
              <a:t>26.4.2012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6CD7-FBC6-40D0-B096-7093A21FE3B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>
    <p:circl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A35A731-A923-415B-AC1B-479655A1953C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9E5D-4120-4A46-84B6-B65DB570976E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 userDrawn="1"/>
        </p:nvSpPr>
        <p:spPr bwMode="auto">
          <a:xfrm flipH="1" flipV="1">
            <a:off x="4526279" y="1571610"/>
            <a:ext cx="45720" cy="5072099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00010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bg-BG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 flipV="1">
            <a:off x="0" y="980107"/>
            <a:ext cx="9144000" cy="45719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286248" y="928670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85720" y="0"/>
            <a:ext cx="8534400" cy="758952"/>
          </a:xfrm>
        </p:spPr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807ED40-C32D-455F-BEA1-1D1149A337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490228-D06F-4C24-A8BF-CEDB18AC2F4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4E576E2-A9E8-4D4E-A39F-EA77C68AE8E6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2FA76A5-43E4-4D76-A407-6318B97B8F64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2F27-48AA-4910-B85D-E827E2EA6B22}" type="datetimeFigureOut">
              <a:rPr lang="bg-BG" smtClean="0"/>
              <a:pPr/>
              <a:t>26.4.2012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6CD7-FBC6-40D0-B096-7093A21FE3B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4A58-85AC-4358-951D-22665BA74684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D8C267F-65E7-4B62-9C0A-DA045220D249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2F27-48AA-4910-B85D-E827E2EA6B22}" type="datetimeFigureOut">
              <a:rPr lang="bg-BG" smtClean="0"/>
              <a:pPr/>
              <a:t>26.4.2012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6CD7-FBC6-40D0-B096-7093A21FE3B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2F27-48AA-4910-B85D-E827E2EA6B22}" type="datetimeFigureOut">
              <a:rPr lang="bg-BG" smtClean="0"/>
              <a:pPr/>
              <a:t>26.4.2012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6CD7-FBC6-40D0-B096-7093A21FE3B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2F27-48AA-4910-B85D-E827E2EA6B22}" type="datetimeFigureOut">
              <a:rPr lang="bg-BG" smtClean="0"/>
              <a:pPr/>
              <a:t>26.4.2012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6CD7-FBC6-40D0-B096-7093A21FE3B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2F27-48AA-4910-B85D-E827E2EA6B22}" type="datetimeFigureOut">
              <a:rPr lang="bg-BG" smtClean="0"/>
              <a:pPr/>
              <a:t>26.4.2012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6CD7-FBC6-40D0-B096-7093A21FE3B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22F27-48AA-4910-B85D-E827E2EA6B22}" type="datetimeFigureOut">
              <a:rPr lang="bg-BG" smtClean="0"/>
              <a:pPr/>
              <a:t>26.4.2012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6CD7-FBC6-40D0-B096-7093A21FE3B9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22F27-48AA-4910-B85D-E827E2EA6B22}" type="datetimeFigureOut">
              <a:rPr lang="bg-BG" smtClean="0"/>
              <a:pPr/>
              <a:t>26.4.2012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36CD7-FBC6-40D0-B096-7093A21FE3B9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12565-1122-434D-90CF-9E68A54A33BF}" type="datetimeFigureOut">
              <a:rPr lang="bg-BG" smtClean="0"/>
              <a:pPr/>
              <a:t>26.4.2012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DC489-A908-439D-93CD-FF0B01067613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B3FBE-0F8D-414E-950C-CB2FE3BB7629}" type="datetimeFigureOut">
              <a:rPr lang="bg-BG" smtClean="0"/>
              <a:pPr/>
              <a:t>26.4.2012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D5532-82B7-46D5-B506-95A4F4318FC2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AA22F27-48AA-4910-B85D-E827E2EA6B22}" type="datetimeFigureOut">
              <a:rPr lang="bg-BG" smtClean="0"/>
              <a:pPr/>
              <a:t>26.4.2012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bg-BG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4436CD7-FBC6-40D0-B096-7093A21FE3B9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7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11" r:id="rId13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8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rportal.eu/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www.cosmosportal.eu/cosmos/" TargetMode="Externa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4.png"/><Relationship Id="rId5" Type="http://schemas.openxmlformats.org/officeDocument/2006/relationships/hyperlink" Target="http://www.pathway-project.eu/" TargetMode="External"/><Relationship Id="rId4" Type="http://schemas.openxmlformats.org/officeDocument/2006/relationships/hyperlink" Target="http://www.learningwithatlas-portal.e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sglobal.org/learningdesign/" TargetMode="External"/><Relationship Id="rId2" Type="http://schemas.openxmlformats.org/officeDocument/2006/relationships/hyperlink" Target="http://www.reload.ac.uk/" TargetMode="Externa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hway-project.e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.png"/><Relationship Id="rId2" Type="http://schemas.openxmlformats.org/officeDocument/2006/relationships/hyperlink" Target="http://www.surveymonkey.com/s/Pathway-2b-Bulgarian" TargetMode="External"/><Relationship Id="rId1" Type="http://schemas.openxmlformats.org/officeDocument/2006/relationships/slideLayout" Target="../slideLayouts/slideLayout41.xml"/><Relationship Id="rId6" Type="http://schemas.openxmlformats.org/officeDocument/2006/relationships/hyperlink" Target="http://www.surveymonkey.com/s/Pathway-2a-Bulgarian" TargetMode="External"/><Relationship Id="rId5" Type="http://schemas.openxmlformats.org/officeDocument/2006/relationships/hyperlink" Target="http://www.surveymonkey.com/s/Pathway-1-Bulgarian" TargetMode="External"/><Relationship Id="rId4" Type="http://schemas.microsoft.com/office/2007/relationships/hdphoto" Target="../media/hdphoto4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astro.bas.bg/AIJ/issues/n17/BBorisov2.pdf" TargetMode="External"/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5" Type="http://schemas.openxmlformats.org/officeDocument/2006/relationships/hyperlink" Target="mailto:natalia_1@abv.bg" TargetMode="External"/><Relationship Id="rId4" Type="http://schemas.openxmlformats.org/officeDocument/2006/relationships/hyperlink" Target="mailto:d.marchev@shu-bg.ne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4.png"/><Relationship Id="rId3" Type="http://schemas.openxmlformats.org/officeDocument/2006/relationships/slide" Target="slide10.xml"/><Relationship Id="rId7" Type="http://schemas.openxmlformats.org/officeDocument/2006/relationships/image" Target="../media/image9.wmf"/><Relationship Id="rId12" Type="http://schemas.openxmlformats.org/officeDocument/2006/relationships/image" Target="../media/image13.wmf"/><Relationship Id="rId2" Type="http://schemas.openxmlformats.org/officeDocument/2006/relationships/slide" Target="slide9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8.wmf"/><Relationship Id="rId11" Type="http://schemas.openxmlformats.org/officeDocument/2006/relationships/slide" Target="slide13.xml"/><Relationship Id="rId5" Type="http://schemas.openxmlformats.org/officeDocument/2006/relationships/slide" Target="slide12.xml"/><Relationship Id="rId10" Type="http://schemas.openxmlformats.org/officeDocument/2006/relationships/image" Target="../media/image12.wmf"/><Relationship Id="rId4" Type="http://schemas.openxmlformats.org/officeDocument/2006/relationships/slide" Target="slide11.xml"/><Relationship Id="rId9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1604" y="2786058"/>
            <a:ext cx="6215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IBSE –</a:t>
            </a:r>
            <a:r>
              <a:rPr lang="bg-BG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подход в обучението по природни науки и математика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bg-BG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9" name="Group 26"/>
          <p:cNvGraphicFramePr>
            <a:graphicFrameLocks noGrp="1"/>
          </p:cNvGraphicFramePr>
          <p:nvPr/>
        </p:nvGraphicFramePr>
        <p:xfrm>
          <a:off x="1643042" y="5214950"/>
          <a:ext cx="6643734" cy="1203960"/>
        </p:xfrm>
        <a:graphic>
          <a:graphicData uri="http://schemas.openxmlformats.org/drawingml/2006/table">
            <a:tbl>
              <a:tblPr/>
              <a:tblGrid>
                <a:gridCol w="1932404"/>
                <a:gridCol w="455050"/>
                <a:gridCol w="4256280"/>
              </a:tblGrid>
              <a:tr h="1071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bar"/>
                          <a:cs typeface="Times New Roman" pitchFamily="18" charset="0"/>
                        </a:rPr>
                        <a:t>KONSTANTIN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GB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bar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bar"/>
                          <a:cs typeface="Times New Roman" pitchFamily="18" charset="0"/>
                        </a:rPr>
                        <a:t>PRESLAVSKY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bg-BG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bar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bar"/>
                          <a:cs typeface="Times New Roman" pitchFamily="18" charset="0"/>
                        </a:rPr>
                        <a:t>UNIVERSITY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bg-BG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bar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bar"/>
                          <a:cs typeface="Times New Roman" pitchFamily="18" charset="0"/>
                        </a:rPr>
                        <a:t>S H U M E N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657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5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619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ШУМЕНСКИ 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УНИВЕРСИТЕТ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619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“ЕПИСКОП КОНСТАНТИН   ПРЕСЛАВСКИ”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3619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bg-BG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Picture 2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214678" y="5143512"/>
            <a:ext cx="1214446" cy="115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714480" y="3857628"/>
            <a:ext cx="5500726" cy="928694"/>
          </a:xfrm>
        </p:spPr>
        <p:txBody>
          <a:bodyPr>
            <a:noAutofit/>
          </a:bodyPr>
          <a:lstStyle/>
          <a:p>
            <a:pPr algn="ctr"/>
            <a:r>
              <a:rPr lang="bg-BG" sz="2800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Работа с образователни портали и </a:t>
            </a:r>
            <a:r>
              <a:rPr lang="en-AU" sz="2800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PATHWAY ASK-LDT</a:t>
            </a:r>
            <a:endParaRPr lang="bg-BG" sz="2800" cap="none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286116" y="285728"/>
            <a:ext cx="2520000" cy="168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b="1" cap="all" dirty="0" smtClean="0"/>
              <a:t>Насочено проучване</a:t>
            </a:r>
            <a:endParaRPr lang="bg-BG" sz="3200" b="1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9416"/>
            <a:ext cx="7258072" cy="2605402"/>
          </a:xfrm>
        </p:spPr>
        <p:txBody>
          <a:bodyPr/>
          <a:lstStyle/>
          <a:p>
            <a:pPr algn="just">
              <a:buNone/>
            </a:pPr>
            <a:r>
              <a:rPr lang="bg-BG" dirty="0" smtClean="0"/>
              <a:t>Учителят поставя практически проблем и осигурява и необходимите за проучването материали. От учениците се очаква да разработят своя собствена процедура за решаване на проблема.</a:t>
            </a:r>
            <a:endParaRPr lang="bg-BG" dirty="0"/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8429652" y="6215082"/>
            <a:ext cx="428628" cy="428628"/>
          </a:xfrm>
          <a:prstGeom prst="actionButtonBlank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2214546" y="6215082"/>
            <a:ext cx="1928826" cy="428628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Пример</a:t>
            </a:r>
            <a:endParaRPr lang="bg-BG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1857364"/>
            <a:ext cx="8572528" cy="295465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4800" b="1" dirty="0" smtClean="0"/>
              <a:t>Да направим самолет</a:t>
            </a:r>
          </a:p>
          <a:p>
            <a:pPr algn="just"/>
            <a:r>
              <a:rPr lang="bg-BG" sz="2300" dirty="0" smtClean="0"/>
              <a:t>Този експеримент е подходящ за обучението по труд и техника.</a:t>
            </a:r>
          </a:p>
          <a:p>
            <a:pPr algn="just"/>
            <a:r>
              <a:rPr lang="bg-BG" sz="2300" dirty="0" smtClean="0"/>
              <a:t>Състои се в изработването на самолети от определени материали (еднакви за всички).</a:t>
            </a:r>
          </a:p>
          <a:p>
            <a:pPr algn="just"/>
            <a:r>
              <a:rPr lang="bg-BG" sz="2300" dirty="0" smtClean="0"/>
              <a:t>Последва състезание. Записват се резултатите и се коментират постиженията, в зависимост от формата.</a:t>
            </a:r>
            <a:endParaRPr lang="bg-BG" sz="2300" dirty="0"/>
          </a:p>
        </p:txBody>
      </p:sp>
      <p:sp>
        <p:nvSpPr>
          <p:cNvPr id="7" name="Action Button: Custom 6">
            <a:hlinkClick r:id="rId3" action="ppaction://hlinksldjump" highlightClick="1"/>
          </p:cNvPr>
          <p:cNvSpPr/>
          <p:nvPr/>
        </p:nvSpPr>
        <p:spPr>
          <a:xfrm>
            <a:off x="4572000" y="6215082"/>
            <a:ext cx="1928826" cy="428628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Структура</a:t>
            </a:r>
            <a:endParaRPr lang="bg-BG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00958" y="214290"/>
            <a:ext cx="1451768" cy="9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14282" y="214290"/>
            <a:ext cx="1451768" cy="9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b="1" cap="all" dirty="0" smtClean="0"/>
              <a:t>Отворено проучване</a:t>
            </a:r>
            <a:endParaRPr lang="bg-BG" sz="2800" b="1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9416"/>
            <a:ext cx="7543824" cy="446279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Отвореното проучване се характеризира с това, че при него учениците са движещата сила. Тук учениците сами формулират проблема и сами решават какви техники и каква апаратура ще използват за изследването. Често участието в олимпиади и състезания, където се представят проекти, създадени от ученици, е свързано точно с отворено проучване.</a:t>
            </a:r>
            <a:endParaRPr lang="bg-BG" dirty="0"/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8429652" y="6215082"/>
            <a:ext cx="428628" cy="428628"/>
          </a:xfrm>
          <a:prstGeom prst="actionButtonBlank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2428860" y="6215082"/>
            <a:ext cx="1928826" cy="428628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Пример</a:t>
            </a:r>
            <a:endParaRPr lang="bg-BG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1428736"/>
            <a:ext cx="8572560" cy="42473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4000" b="1" dirty="0" smtClean="0"/>
              <a:t>Кой пластилин е най-добър?</a:t>
            </a:r>
          </a:p>
          <a:p>
            <a:pPr algn="just"/>
            <a:r>
              <a:rPr lang="bg-BG" sz="2300" dirty="0" smtClean="0"/>
              <a:t>Този експеримент е подходящ за обучението по труд и техника, изобразително изкуство и др.</a:t>
            </a:r>
          </a:p>
          <a:p>
            <a:pPr algn="just"/>
            <a:r>
              <a:rPr lang="bg-BG" sz="2300" dirty="0" smtClean="0"/>
              <a:t>Състои се в сравнението на различни марки пластилин. Учениците носят различни мостри и сами (при нужда с помощ от учителя) определят параметрите, по които ще го сравняват. Записват критериите в таблица и отбелязват за всяка мостра параметри, като цвят, еластичност, твърдост и т.н. Експериментират, като смесват различни мостри и записват резултатите и за тях. Коментират новополучените материали.</a:t>
            </a:r>
            <a:endParaRPr lang="bg-BG" sz="2300" dirty="0"/>
          </a:p>
        </p:txBody>
      </p:sp>
      <p:sp>
        <p:nvSpPr>
          <p:cNvPr id="7" name="Action Button: Custom 6">
            <a:hlinkClick r:id="rId3" action="ppaction://hlinksldjump" highlightClick="1"/>
          </p:cNvPr>
          <p:cNvSpPr/>
          <p:nvPr/>
        </p:nvSpPr>
        <p:spPr>
          <a:xfrm>
            <a:off x="4572000" y="6215082"/>
            <a:ext cx="1928826" cy="428628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Структура</a:t>
            </a:r>
            <a:endParaRPr lang="bg-BG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00958" y="214290"/>
            <a:ext cx="1451768" cy="9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14282" y="214290"/>
            <a:ext cx="1451768" cy="9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b="1" cap="all" dirty="0" smtClean="0"/>
              <a:t>Учебен цикъл</a:t>
            </a:r>
            <a:endParaRPr lang="bg-BG" sz="2800" b="1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9416"/>
            <a:ext cx="7472386" cy="324834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Учениците участват в дейност, чрез която "откриват" нова концепция. След това учителят информира учениците за реалното име и някои основни характеристики на дадената концепция. Учениците прилагат новите знания за конкретни нови понятия в различен контекст.</a:t>
            </a:r>
            <a:endParaRPr lang="bg-BG" dirty="0"/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8429652" y="6215082"/>
            <a:ext cx="428628" cy="428628"/>
          </a:xfrm>
          <a:prstGeom prst="actionButtonBlank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3143240" y="6215082"/>
            <a:ext cx="1928826" cy="428628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Пример</a:t>
            </a:r>
            <a:endParaRPr lang="bg-BG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1643050"/>
            <a:ext cx="8501122" cy="295465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4800" b="1" dirty="0" smtClean="0"/>
              <a:t>Обем на пирамида</a:t>
            </a:r>
          </a:p>
          <a:p>
            <a:pPr algn="just"/>
            <a:r>
              <a:rPr lang="bg-BG" sz="2300" dirty="0" smtClean="0"/>
              <a:t>Този експеримент е подходящ за обучението по математика.</a:t>
            </a:r>
          </a:p>
          <a:p>
            <a:pPr algn="just"/>
            <a:r>
              <a:rPr lang="bg-BG" sz="2300" dirty="0" smtClean="0"/>
              <a:t>Състои се в самостоятелното откриване на формулата за обем на пирамида, с помощта на експеримент с преливане/пресипване на субстанция от пирамидален съд в съд с форма на паралелепипед със същата основа, като пирамидата.</a:t>
            </a:r>
            <a:endParaRPr lang="bg-BG" sz="23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500958" y="214290"/>
            <a:ext cx="1451768" cy="9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282" y="214290"/>
            <a:ext cx="1451768" cy="9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480" y="228600"/>
            <a:ext cx="5715040" cy="842946"/>
          </a:xfrm>
        </p:spPr>
        <p:txBody>
          <a:bodyPr>
            <a:noAutofit/>
          </a:bodyPr>
          <a:lstStyle/>
          <a:p>
            <a:r>
              <a:rPr lang="bg-BG" sz="2900" dirty="0" smtClean="0"/>
              <a:t>Какво и как да </a:t>
            </a:r>
            <a:r>
              <a:rPr lang="bg-BG" sz="2900" dirty="0" smtClean="0"/>
              <a:t>използваме в учителската практика</a:t>
            </a:r>
            <a:endParaRPr lang="bg-BG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bg-BG" dirty="0" smtClean="0"/>
              <a:t>Самостоятелни разработки на уроци и отделни материали.</a:t>
            </a:r>
          </a:p>
          <a:p>
            <a:r>
              <a:rPr lang="bg-BG" dirty="0" smtClean="0"/>
              <a:t>Готви разработки (добри практики) от налични образователни портали, като:</a:t>
            </a:r>
          </a:p>
          <a:p>
            <a:pPr lvl="4"/>
            <a:r>
              <a:rPr lang="en-US" sz="2800" u="sng" dirty="0" smtClean="0">
                <a:hlinkClick r:id="rId2"/>
              </a:rPr>
              <a:t>http://www.cosmosportal.eu/cosmos/</a:t>
            </a:r>
            <a:endParaRPr lang="en-US" sz="2800" u="sng" dirty="0" smtClean="0"/>
          </a:p>
          <a:p>
            <a:pPr lvl="4"/>
            <a:r>
              <a:rPr lang="en-US" sz="2800" u="sng" dirty="0" smtClean="0">
                <a:hlinkClick r:id="rId3"/>
              </a:rPr>
              <a:t>http://www.osrportal.eu/</a:t>
            </a:r>
            <a:r>
              <a:rPr lang="en-US" sz="2800" dirty="0" smtClean="0"/>
              <a:t> </a:t>
            </a:r>
          </a:p>
          <a:p>
            <a:pPr lvl="4"/>
            <a:r>
              <a:rPr lang="en-US" sz="2800" u="sng" dirty="0" smtClean="0">
                <a:hlinkClick r:id="rId4"/>
              </a:rPr>
              <a:t>http://www.learningwithatlas-portal.eu/</a:t>
            </a:r>
            <a:endParaRPr lang="en-US" sz="2800" u="sng" dirty="0" smtClean="0"/>
          </a:p>
          <a:p>
            <a:pPr lvl="4"/>
            <a:r>
              <a:rPr lang="en-US" sz="2800" dirty="0" smtClean="0">
                <a:hlinkClick r:id="rId5"/>
              </a:rPr>
              <a:t>http://www.pathway-project.eu/</a:t>
            </a:r>
            <a:endParaRPr lang="bg-BG" sz="2800" dirty="0" smtClean="0"/>
          </a:p>
          <a:p>
            <a:r>
              <a:rPr lang="bg-BG" sz="2600" dirty="0" smtClean="0">
                <a:solidFill>
                  <a:schemeClr val="tx1"/>
                </a:solidFill>
              </a:rPr>
              <a:t>Разработки на </a:t>
            </a:r>
            <a:r>
              <a:rPr lang="en-US" sz="2600" dirty="0" smtClean="0">
                <a:solidFill>
                  <a:schemeClr val="tx1"/>
                </a:solidFill>
              </a:rPr>
              <a:t>IMS </a:t>
            </a:r>
            <a:r>
              <a:rPr lang="bg-BG" sz="2600" dirty="0" smtClean="0">
                <a:solidFill>
                  <a:schemeClr val="tx1"/>
                </a:solidFill>
              </a:rPr>
              <a:t>обекти.</a:t>
            </a:r>
          </a:p>
        </p:txBody>
      </p:sp>
      <p:pic>
        <p:nvPicPr>
          <p:cNvPr id="34817" name="Picture 1" descr="C:\Documents and Settings\NATALI\Local Settings\Temporary Internet Files\Content.IE5\J7I45PFZ\MC900432555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4643446"/>
            <a:ext cx="1214144" cy="121414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500958" y="214290"/>
            <a:ext cx="1451768" cy="9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14282" y="214290"/>
            <a:ext cx="1451768" cy="9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0"/>
            <a:ext cx="6215106" cy="1071546"/>
          </a:xfrm>
        </p:spPr>
        <p:txBody>
          <a:bodyPr>
            <a:normAutofit fontScale="90000"/>
          </a:bodyPr>
          <a:lstStyle/>
          <a:p>
            <a:r>
              <a:rPr lang="en-AU" sz="2800" dirty="0" smtClean="0"/>
              <a:t>PATHWAY ASK Learning Design Toolkit </a:t>
            </a:r>
            <a:r>
              <a:rPr lang="en-AU" sz="2800" dirty="0" smtClean="0"/>
              <a:t/>
            </a:r>
            <a:br>
              <a:rPr lang="en-AU" sz="2800" dirty="0" smtClean="0"/>
            </a:br>
            <a:r>
              <a:rPr lang="en-AU" dirty="0" smtClean="0"/>
              <a:t>PATHWAY ASK-LDT</a:t>
            </a:r>
            <a:endParaRPr lang="bg-BG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1785926"/>
            <a:ext cx="864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 smtClean="0"/>
              <a:t>PATHWAY </a:t>
            </a:r>
            <a:r>
              <a:rPr lang="en-AU" sz="2000" b="1" dirty="0" smtClean="0"/>
              <a:t>ASK Learning Design Toolkit (</a:t>
            </a:r>
            <a:r>
              <a:rPr lang="en-GB" sz="2000" b="1" dirty="0" smtClean="0"/>
              <a:t>PATHWAY </a:t>
            </a:r>
            <a:r>
              <a:rPr lang="en-AU" sz="2000" b="1" dirty="0" smtClean="0"/>
              <a:t>ASK-LDT</a:t>
            </a:r>
            <a:r>
              <a:rPr lang="en-AU" sz="2000" b="1" dirty="0" smtClean="0"/>
              <a:t>)</a:t>
            </a:r>
            <a:endParaRPr lang="bg-BG" sz="2000" dirty="0"/>
          </a:p>
        </p:txBody>
      </p:sp>
      <p:sp>
        <p:nvSpPr>
          <p:cNvPr id="5" name="Left Arrow 4"/>
          <p:cNvSpPr/>
          <p:nvPr/>
        </p:nvSpPr>
        <p:spPr>
          <a:xfrm>
            <a:off x="7500958" y="2500306"/>
            <a:ext cx="1643042" cy="1285884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b">
              <a:rot lat="0" lon="0" rev="8700000"/>
            </a:lightRig>
          </a:scene3d>
          <a:sp3d>
            <a:bevelT w="190500" h="38100"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Създаване</a:t>
            </a:r>
            <a:endParaRPr lang="bg-BG" dirty="0"/>
          </a:p>
        </p:txBody>
      </p:sp>
      <p:sp>
        <p:nvSpPr>
          <p:cNvPr id="6" name="TextBox 5"/>
          <p:cNvSpPr txBox="1"/>
          <p:nvPr/>
        </p:nvSpPr>
        <p:spPr>
          <a:xfrm>
            <a:off x="1285852" y="4572008"/>
            <a:ext cx="62151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2800" dirty="0" smtClean="0"/>
              <a:t>Learning Design Player</a:t>
            </a:r>
            <a:r>
              <a:rPr lang="bg-BG" sz="2800" dirty="0" smtClean="0"/>
              <a:t>, например </a:t>
            </a:r>
            <a:r>
              <a:rPr lang="en-AU" sz="2800" dirty="0" smtClean="0"/>
              <a:t>Reload Learning Design Player</a:t>
            </a:r>
            <a:r>
              <a:rPr lang="bg-BG" sz="2800" dirty="0" smtClean="0"/>
              <a:t> от</a:t>
            </a:r>
          </a:p>
          <a:p>
            <a:pPr algn="just"/>
            <a:r>
              <a:rPr lang="bg-BG" sz="2800" u="sng" dirty="0" smtClean="0">
                <a:hlinkClick r:id="rId2"/>
              </a:rPr>
              <a:t>http://www.reload.ac.uk</a:t>
            </a:r>
            <a:endParaRPr lang="bg-BG" sz="2800" dirty="0"/>
          </a:p>
        </p:txBody>
      </p:sp>
      <p:sp>
        <p:nvSpPr>
          <p:cNvPr id="7" name="Left Arrow 6"/>
          <p:cNvSpPr/>
          <p:nvPr/>
        </p:nvSpPr>
        <p:spPr>
          <a:xfrm>
            <a:off x="7500958" y="4572008"/>
            <a:ext cx="1643042" cy="1285884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b">
              <a:rot lat="0" lon="0" rev="8700000"/>
            </a:lightRig>
          </a:scene3d>
          <a:sp3d>
            <a:bevelT w="190500" h="38100"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Преглед</a:t>
            </a:r>
            <a:endParaRPr lang="bg-BG" dirty="0"/>
          </a:p>
        </p:txBody>
      </p:sp>
      <p:sp>
        <p:nvSpPr>
          <p:cNvPr id="8" name="Rectangle 7"/>
          <p:cNvSpPr/>
          <p:nvPr/>
        </p:nvSpPr>
        <p:spPr>
          <a:xfrm>
            <a:off x="285720" y="2071678"/>
            <a:ext cx="68580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dirty="0" smtClean="0"/>
              <a:t>е самостоятелен инструмент, основан на IMS Learning Design (</a:t>
            </a:r>
            <a:r>
              <a:rPr lang="bg-BG" u="sng" dirty="0" smtClean="0">
                <a:hlinkClick r:id="rId3"/>
              </a:rPr>
              <a:t>http://www.imsglobal.org/learningdesign</a:t>
            </a:r>
            <a:r>
              <a:rPr lang="bg-BG" u="sng" dirty="0" smtClean="0">
                <a:hlinkClick r:id="rId3"/>
              </a:rPr>
              <a:t>/</a:t>
            </a:r>
            <a:r>
              <a:rPr lang="bg-BG" dirty="0" smtClean="0"/>
              <a:t>).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Програмата </a:t>
            </a:r>
            <a:r>
              <a:rPr lang="en-GB" dirty="0" smtClean="0"/>
              <a:t>PATHWAY</a:t>
            </a:r>
            <a:r>
              <a:rPr lang="en-AU" dirty="0" smtClean="0"/>
              <a:t> ASK-LDT </a:t>
            </a:r>
            <a:r>
              <a:rPr lang="bg-BG" dirty="0" smtClean="0"/>
              <a:t>се използва за проектиране на IBSE сценарии, изградени по предварително дефинирани общи IBSE сценарии, и за генериране на пакети в съответствие със спецификациите IMS Learning Design (</a:t>
            </a:r>
            <a:r>
              <a:rPr lang="bg-BG" u="sng" dirty="0" smtClean="0">
                <a:hlinkClick r:id="rId3"/>
              </a:rPr>
              <a:t>http://www.imsglobal.org/learningdesign/</a:t>
            </a:r>
            <a:r>
              <a:rPr lang="bg-BG" dirty="0" smtClean="0"/>
              <a:t>).</a:t>
            </a:r>
            <a:endParaRPr lang="bg-BG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00958" y="214290"/>
            <a:ext cx="1451768" cy="9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14282" y="214290"/>
            <a:ext cx="1451768" cy="9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400" b="1" cap="all" dirty="0" err="1" smtClean="0"/>
              <a:t>Скрийншотове</a:t>
            </a:r>
            <a:endParaRPr lang="bg-BG" sz="2400" b="1" cap="al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571612"/>
            <a:ext cx="337783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m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71612"/>
            <a:ext cx="338773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143380"/>
            <a:ext cx="329991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500958" y="214290"/>
            <a:ext cx="1451768" cy="9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14282" y="214290"/>
            <a:ext cx="1451768" cy="9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29642" cy="642918"/>
          </a:xfrm>
        </p:spPr>
        <p:txBody>
          <a:bodyPr>
            <a:normAutofit/>
          </a:bodyPr>
          <a:lstStyle/>
          <a:p>
            <a:r>
              <a:rPr lang="bg-BG" sz="31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Основни функции на</a:t>
            </a:r>
            <a:r>
              <a:rPr lang="en-AU" sz="31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PATHWAY ASK-LDT</a:t>
            </a:r>
            <a:r>
              <a:rPr lang="bg-BG" sz="31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endParaRPr lang="bg-BG" sz="31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642918"/>
            <a:ext cx="9144000" cy="6215082"/>
          </a:xfrm>
        </p:spPr>
        <p:txBody>
          <a:bodyPr>
            <a:noAutofit/>
          </a:bodyPr>
          <a:lstStyle/>
          <a:p>
            <a:pPr lvl="0"/>
            <a:r>
              <a:rPr lang="bg-BG" sz="1800" b="1" dirty="0" smtClean="0"/>
              <a:t>Създаване нов IBSE сценарий:</a:t>
            </a:r>
            <a:r>
              <a:rPr lang="bg-BG" sz="1800" dirty="0" smtClean="0"/>
              <a:t> Потребителят може да създава нов сценарий IBSE, изградени по предварително дефинирани общи IBSE сценарии: “Guided IBSE Scenario”, “Open IBSE Scenario” и “Structured IBSE Scenario”.</a:t>
            </a:r>
          </a:p>
          <a:p>
            <a:pPr lvl="0"/>
            <a:r>
              <a:rPr lang="bg-BG" sz="1800" b="1" dirty="0" smtClean="0"/>
              <a:t>Дефиниране на видовете </a:t>
            </a:r>
            <a:r>
              <a:rPr lang="bg-BG" sz="1800" b="1" dirty="0" err="1" smtClean="0"/>
              <a:t>обучителни</a:t>
            </a:r>
            <a:r>
              <a:rPr lang="bg-BG" sz="1800" b="1" dirty="0" smtClean="0"/>
              <a:t> дейности:</a:t>
            </a:r>
            <a:r>
              <a:rPr lang="bg-BG" sz="1800" dirty="0" smtClean="0"/>
              <a:t> Потребителят може да охарактеризира всяка учебна дейност на IBSE сценария, чрез използване на общ терминологичен речник, основан на “Dialog Plus Learning Activities Taxonomy”.</a:t>
            </a:r>
          </a:p>
          <a:p>
            <a:pPr lvl="0"/>
            <a:r>
              <a:rPr lang="bg-BG" sz="1800" b="1" dirty="0" smtClean="0"/>
              <a:t>Дефиниране на инструментите и услугите:</a:t>
            </a:r>
            <a:r>
              <a:rPr lang="bg-BG" sz="1800" dirty="0" smtClean="0"/>
              <a:t> Потребителят може да укаже възможните инструменти и услуги, с които да се осъществят </a:t>
            </a:r>
            <a:r>
              <a:rPr lang="bg-BG" sz="1800" dirty="0" err="1" smtClean="0"/>
              <a:t>обучителните</a:t>
            </a:r>
            <a:r>
              <a:rPr lang="bg-BG" sz="1800" dirty="0" smtClean="0"/>
              <a:t> дейности на IBSE сценария.</a:t>
            </a:r>
          </a:p>
          <a:p>
            <a:pPr lvl="0"/>
            <a:r>
              <a:rPr lang="bg-BG" sz="1800" b="1" dirty="0" smtClean="0"/>
              <a:t>Дефиниране на ролите на участниците, инструментите и услугите за всяка учебна дейност:</a:t>
            </a:r>
            <a:r>
              <a:rPr lang="bg-BG" sz="1800" dirty="0" smtClean="0"/>
              <a:t> Потребителят може да дефинира както ролите на участниците във всяка учебна дейност на IBSE сценария, така и инструментите и услугите, необходими за изпълнението на всяка учебна дейност.</a:t>
            </a:r>
          </a:p>
          <a:p>
            <a:pPr lvl="0"/>
            <a:r>
              <a:rPr lang="bg-BG" sz="1800" b="1" dirty="0" smtClean="0"/>
              <a:t>Присвояване на образователни ресурси за </a:t>
            </a:r>
            <a:r>
              <a:rPr lang="bg-BG" sz="1800" b="1" dirty="0" err="1" smtClean="0"/>
              <a:t>обучителните</a:t>
            </a:r>
            <a:r>
              <a:rPr lang="bg-BG" sz="1800" b="1" dirty="0" smtClean="0"/>
              <a:t> дейности:</a:t>
            </a:r>
            <a:r>
              <a:rPr lang="bg-BG" sz="1800" dirty="0" smtClean="0"/>
              <a:t> Потребителят може да използва готови образователни ресурси (под формата на HTML страници, изображения, видео и др.) за </a:t>
            </a:r>
            <a:r>
              <a:rPr lang="bg-BG" sz="1800" dirty="0" err="1" smtClean="0"/>
              <a:t>обучителните</a:t>
            </a:r>
            <a:r>
              <a:rPr lang="bg-BG" sz="1800" dirty="0" smtClean="0"/>
              <a:t> дейности на IBSE сценария или да променя съществуващите.</a:t>
            </a:r>
          </a:p>
          <a:p>
            <a:pPr lvl="0"/>
            <a:r>
              <a:rPr lang="bg-BG" sz="1800" b="1" dirty="0" smtClean="0"/>
              <a:t>Генериране на пакети, в съответствие със спецификациите IMS Learning Design</a:t>
            </a:r>
            <a:r>
              <a:rPr lang="bg-BG" sz="1800" dirty="0" smtClean="0"/>
              <a:t>: потребителят може да запише IBSE сценария, като пакет от файлове (ZIP формат) в съответствие със спецификациите IMS Learning Design.</a:t>
            </a:r>
          </a:p>
          <a:p>
            <a:r>
              <a:rPr lang="en-US" sz="1800" dirty="0" smtClean="0"/>
              <a:t> </a:t>
            </a:r>
            <a:endParaRPr lang="bg-BG" sz="1800" dirty="0" smtClean="0"/>
          </a:p>
          <a:p>
            <a:endParaRPr lang="bg-BG" sz="18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43042" y="214290"/>
            <a:ext cx="5572125" cy="758825"/>
          </a:xfrm>
        </p:spPr>
        <p:txBody>
          <a:bodyPr>
            <a:noAutofit/>
          </a:bodyPr>
          <a:lstStyle/>
          <a:p>
            <a:r>
              <a:rPr lang="bg-BG" sz="2000" b="1" cap="all" dirty="0" smtClean="0"/>
              <a:t>Процес на проектиране на </a:t>
            </a:r>
            <a:r>
              <a:rPr lang="en-AU" sz="2000" b="1" cap="all" dirty="0" smtClean="0"/>
              <a:t>IBSE</a:t>
            </a:r>
            <a:r>
              <a:rPr lang="bg-BG" sz="2000" b="1" cap="all" dirty="0" smtClean="0"/>
              <a:t> сценарий с </a:t>
            </a:r>
            <a:r>
              <a:rPr lang="en-AU" sz="2000" b="1" cap="all" dirty="0" smtClean="0"/>
              <a:t>PATHWAY ASK-LDT</a:t>
            </a:r>
            <a:endParaRPr lang="bg-BG" sz="2000" b="1" cap="all" dirty="0"/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pSp>
        <p:nvGrpSpPr>
          <p:cNvPr id="2074" name="Group 26"/>
          <p:cNvGrpSpPr>
            <a:grpSpLocks noChangeAspect="1"/>
          </p:cNvGrpSpPr>
          <p:nvPr/>
        </p:nvGrpSpPr>
        <p:grpSpPr bwMode="auto">
          <a:xfrm>
            <a:off x="0" y="785794"/>
            <a:ext cx="9144000" cy="6072206"/>
            <a:chOff x="2677" y="2482"/>
            <a:chExt cx="7200" cy="4320"/>
          </a:xfrm>
        </p:grpSpPr>
        <p:sp>
          <p:nvSpPr>
            <p:cNvPr id="2083" name="AutoShape 35"/>
            <p:cNvSpPr>
              <a:spLocks noChangeAspect="1" noChangeArrowheads="1" noTextEdit="1"/>
            </p:cNvSpPr>
            <p:nvPr/>
          </p:nvSpPr>
          <p:spPr bwMode="auto">
            <a:xfrm>
              <a:off x="2677" y="2482"/>
              <a:ext cx="7200" cy="432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 sz="16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grpSp>
          <p:nvGrpSpPr>
            <p:cNvPr id="2075" name="Group 27"/>
            <p:cNvGrpSpPr>
              <a:grpSpLocks/>
            </p:cNvGrpSpPr>
            <p:nvPr/>
          </p:nvGrpSpPr>
          <p:grpSpPr bwMode="auto">
            <a:xfrm>
              <a:off x="2874" y="2707"/>
              <a:ext cx="6833" cy="3855"/>
              <a:chOff x="2874" y="2707"/>
              <a:chExt cx="6833" cy="3855"/>
            </a:xfrm>
          </p:grpSpPr>
          <p:pic>
            <p:nvPicPr>
              <p:cNvPr id="2082" name="Picture 3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74" y="2707"/>
                <a:ext cx="6833" cy="3855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FFFF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2081" name="Text Box 33"/>
              <p:cNvSpPr txBox="1">
                <a:spLocks noChangeArrowheads="1"/>
              </p:cNvSpPr>
              <p:nvPr/>
            </p:nvSpPr>
            <p:spPr bwMode="auto">
              <a:xfrm>
                <a:off x="3021" y="3060"/>
                <a:ext cx="2350" cy="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sz="1600" b="0" i="0" u="none" strike="noStrike" cap="none" normalizeH="0" baseline="0" dirty="0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latin typeface="Comic Sans MS" pitchFamily="66" charset="0"/>
                    <a:ea typeface="Times New Roman" pitchFamily="18" charset="0"/>
                  </a:rPr>
                  <a:t>1. Създаване на нов 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latin typeface="Comic Sans MS" pitchFamily="66" charset="0"/>
                    <a:ea typeface="Times New Roman" pitchFamily="18" charset="0"/>
                  </a:rPr>
                  <a:t>IBSE </a:t>
                </a:r>
                <a:r>
                  <a:rPr kumimoji="0" lang="en-US" sz="1600" b="0" i="0" u="none" strike="noStrike" cap="none" normalizeH="0" baseline="0" dirty="0" err="1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latin typeface="Comic Sans MS" pitchFamily="66" charset="0"/>
                    <a:ea typeface="Times New Roman" pitchFamily="18" charset="0"/>
                  </a:rPr>
                  <a:t>сценарий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latin typeface="Comic Sans MS" pitchFamily="66" charset="0"/>
                    <a:ea typeface="Times New Roman" pitchFamily="18" charset="0"/>
                  </a:rPr>
                  <a:t>, </a:t>
                </a:r>
                <a:r>
                  <a:rPr kumimoji="0" lang="en-US" sz="1600" b="0" i="0" u="none" strike="noStrike" cap="none" normalizeH="0" baseline="0" dirty="0" err="1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latin typeface="Comic Sans MS" pitchFamily="66" charset="0"/>
                    <a:ea typeface="Times New Roman" pitchFamily="18" charset="0"/>
                  </a:rPr>
                  <a:t>въз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latin typeface="Comic Sans MS" pitchFamily="66" charset="0"/>
                    <a:ea typeface="Times New Roman" pitchFamily="18" charset="0"/>
                  </a:rPr>
                  <a:t> </a:t>
                </a:r>
                <a:r>
                  <a:rPr kumimoji="0" lang="en-US" sz="1600" b="0" i="0" u="none" strike="noStrike" cap="none" normalizeH="0" baseline="0" dirty="0" err="1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latin typeface="Comic Sans MS" pitchFamily="66" charset="0"/>
                    <a:ea typeface="Times New Roman" pitchFamily="18" charset="0"/>
                  </a:rPr>
                  <a:t>основа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latin typeface="Comic Sans MS" pitchFamily="66" charset="0"/>
                    <a:ea typeface="Times New Roman" pitchFamily="18" charset="0"/>
                  </a:rPr>
                  <a:t> </a:t>
                </a:r>
                <a:r>
                  <a:rPr kumimoji="0" lang="en-US" sz="1600" b="0" i="0" u="none" strike="noStrike" cap="none" normalizeH="0" baseline="0" dirty="0" err="1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latin typeface="Comic Sans MS" pitchFamily="66" charset="0"/>
                    <a:ea typeface="Times New Roman" pitchFamily="18" charset="0"/>
                  </a:rPr>
                  <a:t>на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latin typeface="Comic Sans MS" pitchFamily="66" charset="0"/>
                    <a:ea typeface="Times New Roman" pitchFamily="18" charset="0"/>
                  </a:rPr>
                  <a:t> </a:t>
                </a:r>
                <a:r>
                  <a:rPr kumimoji="0" lang="en-US" sz="1600" b="0" i="0" u="none" strike="noStrike" cap="none" normalizeH="0" baseline="0" dirty="0" err="1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latin typeface="Comic Sans MS" pitchFamily="66" charset="0"/>
                    <a:ea typeface="Times New Roman" pitchFamily="18" charset="0"/>
                  </a:rPr>
                  <a:t>общите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latin typeface="Comic Sans MS" pitchFamily="66" charset="0"/>
                    <a:ea typeface="Times New Roman" pitchFamily="18" charset="0"/>
                  </a:rPr>
                  <a:t> IBSE </a:t>
                </a:r>
                <a:r>
                  <a:rPr kumimoji="0" lang="en-US" sz="1600" b="0" i="0" u="none" strike="noStrike" cap="none" normalizeH="0" baseline="0" dirty="0" err="1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latin typeface="Comic Sans MS" pitchFamily="66" charset="0"/>
                    <a:ea typeface="Times New Roman" pitchFamily="18" charset="0"/>
                  </a:rPr>
                  <a:t>сценарии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80" name="Text Box 32"/>
              <p:cNvSpPr txBox="1">
                <a:spLocks noChangeArrowheads="1"/>
              </p:cNvSpPr>
              <p:nvPr/>
            </p:nvSpPr>
            <p:spPr bwMode="auto">
              <a:xfrm>
                <a:off x="6043" y="3000"/>
                <a:ext cx="1914" cy="7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sz="1600" b="0" i="0" u="none" strike="noStrike" cap="none" normalizeH="0" baseline="0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latin typeface="Comic Sans MS" pitchFamily="66" charset="0"/>
                    <a:ea typeface="Times New Roman" pitchFamily="18" charset="0"/>
                  </a:rPr>
                  <a:t>6. Пакетиране на образователните ресурсина </a:t>
                </a:r>
                <a:r>
                  <a: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latin typeface="Comic Sans MS" pitchFamily="66" charset="0"/>
                    <a:ea typeface="Times New Roman" pitchFamily="18" charset="0"/>
                  </a:rPr>
                  <a:t>IBSE сценария</a:t>
                </a: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79" name="Text Box 31"/>
              <p:cNvSpPr txBox="1">
                <a:spLocks noChangeArrowheads="1"/>
              </p:cNvSpPr>
              <p:nvPr/>
            </p:nvSpPr>
            <p:spPr bwMode="auto">
              <a:xfrm>
                <a:off x="3128" y="4488"/>
                <a:ext cx="1821" cy="5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sz="1600" b="0" i="0" u="none" strike="noStrike" cap="none" normalizeH="0" baseline="0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latin typeface="Comic Sans MS" pitchFamily="66" charset="0"/>
                    <a:ea typeface="Times New Roman" pitchFamily="18" charset="0"/>
                  </a:rPr>
                  <a:t>2. Определяне на обучителните дейности</a:t>
                </a:r>
                <a:endParaRPr kumimoji="0" lang="bg-BG" sz="1600" b="0" i="0" u="none" strike="noStrike" cap="none" normalizeH="0" baseline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bg-BG" sz="1600" b="0" i="0" u="none" strike="noStrike" cap="none" normalizeH="0" baseline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78" name="Text Box 30"/>
              <p:cNvSpPr txBox="1">
                <a:spLocks noChangeArrowheads="1"/>
              </p:cNvSpPr>
              <p:nvPr/>
            </p:nvSpPr>
            <p:spPr bwMode="auto">
              <a:xfrm>
                <a:off x="3199" y="5691"/>
                <a:ext cx="1904" cy="6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sz="1600" b="0" i="0" u="none" strike="noStrike" cap="none" normalizeH="0" baseline="0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latin typeface="Comic Sans MS" pitchFamily="66" charset="0"/>
                    <a:ea typeface="Times New Roman" pitchFamily="18" charset="0"/>
                  </a:rPr>
                  <a:t>3. Определяне на  инструментите </a:t>
                </a:r>
                <a:br>
                  <a:rPr kumimoji="0" lang="bg-BG" sz="1600" b="0" i="0" u="none" strike="noStrike" cap="none" normalizeH="0" baseline="0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latin typeface="Comic Sans MS" pitchFamily="66" charset="0"/>
                    <a:ea typeface="Times New Roman" pitchFamily="18" charset="0"/>
                  </a:rPr>
                </a:br>
                <a:r>
                  <a:rPr kumimoji="0" lang="bg-BG" sz="1600" b="0" i="0" u="none" strike="noStrike" cap="none" normalizeH="0" baseline="0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latin typeface="Comic Sans MS" pitchFamily="66" charset="0"/>
                    <a:ea typeface="Times New Roman" pitchFamily="18" charset="0"/>
                  </a:rPr>
                  <a:t>и услугите</a:t>
                </a:r>
                <a:endParaRPr kumimoji="0" lang="bg-BG" sz="1600" b="0" i="0" u="none" strike="noStrike" cap="none" normalizeH="0" baseline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77" name="Text Box 29"/>
              <p:cNvSpPr txBox="1">
                <a:spLocks noChangeArrowheads="1"/>
              </p:cNvSpPr>
              <p:nvPr/>
            </p:nvSpPr>
            <p:spPr bwMode="auto">
              <a:xfrm>
                <a:off x="5371" y="5368"/>
                <a:ext cx="2168" cy="8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3614738" algn="l"/>
                  </a:tabLst>
                </a:pPr>
                <a:r>
                  <a:rPr kumimoji="0" lang="bg-BG" sz="1400" b="0" i="0" u="none" strike="noStrike" cap="none" normalizeH="0" baseline="0" dirty="0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latin typeface="Comic Sans MS" pitchFamily="66" charset="0"/>
                    <a:ea typeface="Times New Roman" pitchFamily="18" charset="0"/>
                  </a:rPr>
                  <a:t>4. Определяне</a:t>
                </a:r>
                <a:endParaRPr kumimoji="0" lang="bg-BG" sz="14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3614738" algn="l"/>
                  </a:tabLst>
                </a:pPr>
                <a:r>
                  <a:rPr kumimoji="0" lang="bg-BG" sz="1400" b="0" i="0" u="none" strike="noStrike" cap="none" normalizeH="0" baseline="0" dirty="0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latin typeface="Comic Sans MS" pitchFamily="66" charset="0"/>
                    <a:ea typeface="Times New Roman" pitchFamily="18" charset="0"/>
                  </a:rPr>
                  <a:t> на  ролята на участниците  и инструментите/услугите за всяка </a:t>
                </a:r>
                <a:r>
                  <a:rPr kumimoji="0" lang="bg-BG" sz="1400" b="0" i="0" u="none" strike="noStrike" cap="none" normalizeH="0" baseline="0" dirty="0" err="1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latin typeface="Comic Sans MS" pitchFamily="66" charset="0"/>
                    <a:ea typeface="Times New Roman" pitchFamily="18" charset="0"/>
                  </a:rPr>
                  <a:t>обучителна</a:t>
                </a:r>
                <a:r>
                  <a:rPr kumimoji="0" lang="bg-BG" sz="1400" b="0" i="0" u="none" strike="noStrike" cap="none" normalizeH="0" baseline="0" dirty="0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latin typeface="Comic Sans MS" pitchFamily="66" charset="0"/>
                    <a:ea typeface="Times New Roman" pitchFamily="18" charset="0"/>
                  </a:rPr>
                  <a:t> дейност</a:t>
                </a:r>
                <a:endParaRPr kumimoji="0" lang="bg-BG" sz="14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3614738" algn="l"/>
                  </a:tabLst>
                </a:pPr>
                <a:endParaRPr kumimoji="0" lang="bg-BG" sz="14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76" name="Text Box 28"/>
              <p:cNvSpPr txBox="1">
                <a:spLocks noChangeArrowheads="1"/>
              </p:cNvSpPr>
              <p:nvPr/>
            </p:nvSpPr>
            <p:spPr bwMode="auto">
              <a:xfrm>
                <a:off x="7356" y="4346"/>
                <a:ext cx="2268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bg-BG" sz="1600" b="0" i="0" u="none" strike="noStrike" cap="none" normalizeH="0" baseline="0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latin typeface="Comic Sans MS" pitchFamily="66" charset="0"/>
                    <a:ea typeface="Times New Roman" pitchFamily="18" charset="0"/>
                  </a:rPr>
                  <a:t>5. Определяне на образователни ресурси за обучителните дейности на </a:t>
                </a:r>
                <a:r>
                  <a: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latin typeface="Comic Sans MS" pitchFamily="66" charset="0"/>
                    <a:ea typeface="Times New Roman" pitchFamily="18" charset="0"/>
                  </a:rPr>
                  <a:t>IBSE сценария</a:t>
                </a: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858148" y="214290"/>
            <a:ext cx="106823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282" y="214291"/>
            <a:ext cx="106823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86808" cy="78577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g-BG" sz="2400" dirty="0" smtClean="0">
                <a:solidFill>
                  <a:schemeClr val="bg2"/>
                </a:solidFill>
              </a:rPr>
              <a:t>П</a:t>
            </a:r>
            <a:r>
              <a:rPr lang="bg-BG" sz="2400" dirty="0" smtClean="0">
                <a:solidFill>
                  <a:schemeClr val="bg2"/>
                </a:solidFill>
              </a:rPr>
              <a:t>роцес </a:t>
            </a:r>
            <a:r>
              <a:rPr lang="bg-BG" sz="2400" dirty="0" smtClean="0">
                <a:solidFill>
                  <a:schemeClr val="bg2"/>
                </a:solidFill>
              </a:rPr>
              <a:t>на проектиране на IBSE сценарии с използването на </a:t>
            </a:r>
            <a:r>
              <a:rPr lang="en-GB" sz="2400" dirty="0" smtClean="0">
                <a:solidFill>
                  <a:schemeClr val="bg2"/>
                </a:solidFill>
              </a:rPr>
              <a:t>PATHWAY ASK-LDT</a:t>
            </a:r>
            <a:endParaRPr lang="bg-BG" sz="2400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785794"/>
            <a:ext cx="9358346" cy="6072206"/>
          </a:xfrm>
        </p:spPr>
        <p:txBody>
          <a:bodyPr>
            <a:noAutofit/>
          </a:bodyPr>
          <a:lstStyle/>
          <a:p>
            <a:pPr lvl="0"/>
            <a:r>
              <a:rPr lang="bg-BG" sz="1850" b="1" i="1" dirty="0" smtClean="0"/>
              <a:t>Стъпка 1 - Създаване на нов IBSE сценарий, основан на общите IBSE сценарии:</a:t>
            </a:r>
            <a:r>
              <a:rPr lang="bg-BG" sz="1850" dirty="0" smtClean="0"/>
              <a:t> по време на тази стъпка потребителят създава нов IBSE сценарий, основан на предварително дефинираните общи IBSE сценарии.</a:t>
            </a:r>
          </a:p>
          <a:p>
            <a:pPr lvl="0"/>
            <a:r>
              <a:rPr lang="bg-BG" sz="1850" b="1" i="1" dirty="0" smtClean="0"/>
              <a:t>Стъпка 2 – Охарактеризиране на </a:t>
            </a:r>
            <a:r>
              <a:rPr lang="bg-BG" sz="1850" b="1" i="1" dirty="0" err="1" smtClean="0"/>
              <a:t>обучителните</a:t>
            </a:r>
            <a:r>
              <a:rPr lang="bg-BG" sz="1850" b="1" i="1" dirty="0" smtClean="0"/>
              <a:t> дейности (по избор):</a:t>
            </a:r>
            <a:r>
              <a:rPr lang="bg-BG" sz="1850" i="1" dirty="0" smtClean="0"/>
              <a:t> </a:t>
            </a:r>
            <a:r>
              <a:rPr lang="bg-BG" sz="1850" dirty="0" smtClean="0"/>
              <a:t>по време на тази стъпка потребителят охарактеризира всяка учебна дейност на IBSE сценария чрез използване на общ терминологичен речник.</a:t>
            </a:r>
          </a:p>
          <a:p>
            <a:pPr lvl="0"/>
            <a:r>
              <a:rPr lang="bg-BG" sz="1850" b="1" i="1" dirty="0" smtClean="0"/>
              <a:t>Стъпка 3 – Дефиниране на инструментите и услугите (по избор): </a:t>
            </a:r>
            <a:r>
              <a:rPr lang="bg-BG" sz="1850" dirty="0" smtClean="0"/>
              <a:t>по време на тази стъпка, потребителят дефинира инструментите и услугите, необходими за изпълнението на </a:t>
            </a:r>
            <a:r>
              <a:rPr lang="bg-BG" sz="1850" dirty="0" err="1" smtClean="0"/>
              <a:t>обучителните</a:t>
            </a:r>
            <a:r>
              <a:rPr lang="bg-BG" sz="1850" dirty="0" smtClean="0"/>
              <a:t> дейности на IBSE сценария.</a:t>
            </a:r>
          </a:p>
          <a:p>
            <a:pPr lvl="0"/>
            <a:r>
              <a:rPr lang="bg-BG" sz="1850" b="1" i="1" dirty="0" smtClean="0"/>
              <a:t>Стъпка 4 - Определяне на ролите на участниците, инструментите и услугите за всяка учебна дейност: </a:t>
            </a:r>
            <a:r>
              <a:rPr lang="bg-BG" sz="1850" dirty="0" smtClean="0"/>
              <a:t>по време на тази стъпка потребителят определя ролите, инструментите и услугите на всяка учебна дейност на IBSE сценария.</a:t>
            </a:r>
          </a:p>
          <a:p>
            <a:pPr lvl="0"/>
            <a:r>
              <a:rPr lang="bg-BG" sz="1850" b="1" i="1" dirty="0" smtClean="0"/>
              <a:t>Стъпка 5 – Присвояване на образователни ресурси към </a:t>
            </a:r>
            <a:r>
              <a:rPr lang="bg-BG" sz="1850" b="1" i="1" dirty="0" err="1" smtClean="0"/>
              <a:t>обучителните</a:t>
            </a:r>
            <a:r>
              <a:rPr lang="bg-BG" sz="1850" b="1" i="1" dirty="0" smtClean="0"/>
              <a:t> дейности на IBSE сценария: </a:t>
            </a:r>
            <a:r>
              <a:rPr lang="bg-BG" sz="1850" dirty="0" smtClean="0"/>
              <a:t>след приключването на стъпки 1-4, потребителят може да присвоява образователни ресурси към </a:t>
            </a:r>
            <a:r>
              <a:rPr lang="bg-BG" sz="1850" dirty="0" err="1" smtClean="0"/>
              <a:t>обучителните</a:t>
            </a:r>
            <a:r>
              <a:rPr lang="bg-BG" sz="1850" dirty="0" smtClean="0"/>
              <a:t> дейности на новия IBSE сценарий.</a:t>
            </a:r>
          </a:p>
          <a:p>
            <a:pPr lvl="0"/>
            <a:r>
              <a:rPr lang="bg-BG" sz="1850" b="1" i="1" dirty="0" smtClean="0"/>
              <a:t>Стъпка 6 – Пакетиране на образователни ресурси на IBSE сценарий:</a:t>
            </a:r>
            <a:r>
              <a:rPr lang="bg-BG" sz="1850" dirty="0" smtClean="0"/>
              <a:t> в тази стъпка потребителят създава пакет от файлове в съответствие със спецификациите IMS LD.</a:t>
            </a:r>
          </a:p>
          <a:p>
            <a:endParaRPr lang="bg-BG" sz="185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500958" y="214290"/>
            <a:ext cx="1451768" cy="9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4282" y="214290"/>
            <a:ext cx="1451768" cy="9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22" y="214290"/>
            <a:ext cx="4572032" cy="608630"/>
          </a:xfrm>
        </p:spPr>
        <p:txBody>
          <a:bodyPr>
            <a:normAutofit/>
          </a:bodyPr>
          <a:lstStyle/>
          <a:p>
            <a:r>
              <a:rPr lang="bg-BG" sz="2400" b="1" cap="all" dirty="0" smtClean="0"/>
              <a:t>Характеристики</a:t>
            </a:r>
            <a:endParaRPr lang="bg-BG" sz="2400" b="1" cap="all" dirty="0"/>
          </a:p>
        </p:txBody>
      </p:sp>
      <p:pic>
        <p:nvPicPr>
          <p:cNvPr id="931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 bwMode="auto">
          <a:xfrm>
            <a:off x="1392459" y="1527175"/>
            <a:ext cx="632256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0" y="1"/>
            <a:ext cx="4320000" cy="507831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g-BG" dirty="0" smtClean="0"/>
              <a:t>Видът описва същността на учебната дейност, която води до постигане на желаните резултати от обучението</a:t>
            </a:r>
            <a:r>
              <a:rPr lang="en-US" dirty="0" smtClean="0"/>
              <a:t>.</a:t>
            </a:r>
            <a:r>
              <a:rPr lang="bg-BG" dirty="0" smtClean="0"/>
              <a:t>. Видовете </a:t>
            </a:r>
            <a:r>
              <a:rPr lang="bg-BG" dirty="0" err="1" smtClean="0"/>
              <a:t>обучителни</a:t>
            </a:r>
            <a:r>
              <a:rPr lang="bg-BG" dirty="0" smtClean="0"/>
              <a:t> дейности са класифицирани в шест (6) области: 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Assimilative</a:t>
            </a:r>
            <a:r>
              <a:rPr lang="bg-BG" dirty="0" smtClean="0"/>
              <a:t>/Асимилация (четене, слушане и т.н.)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Information Handling</a:t>
            </a:r>
            <a:r>
              <a:rPr lang="bg-BG" dirty="0" smtClean="0"/>
              <a:t>/Манипулиране с информация и данни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Adaptive</a:t>
            </a:r>
            <a:r>
              <a:rPr lang="bg-BG" dirty="0" smtClean="0"/>
              <a:t>/Адаптивно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Communicative</a:t>
            </a:r>
            <a:r>
              <a:rPr lang="bg-BG" dirty="0" smtClean="0"/>
              <a:t>/Комуникативни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Productive </a:t>
            </a:r>
            <a:r>
              <a:rPr lang="bg-BG" dirty="0" smtClean="0"/>
              <a:t>/Продуктивни (създаване на материал, свързан с темата с </a:t>
            </a:r>
            <a:r>
              <a:rPr lang="en-US" dirty="0" smtClean="0"/>
              <a:t>MS Office </a:t>
            </a:r>
            <a:r>
              <a:rPr lang="bg-BG" dirty="0" smtClean="0"/>
              <a:t>или друг софтуер)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Experiential</a:t>
            </a:r>
            <a:r>
              <a:rPr lang="bg-BG" dirty="0" smtClean="0"/>
              <a:t>/Преживяване (участие в </a:t>
            </a:r>
            <a:r>
              <a:rPr lang="bg-BG" dirty="0" err="1" smtClean="0"/>
              <a:t>релно</a:t>
            </a:r>
            <a:r>
              <a:rPr lang="bg-BG" dirty="0" smtClean="0"/>
              <a:t> наблюдение, експеримент и т.н.)</a:t>
            </a:r>
            <a:endParaRPr lang="bg-BG" dirty="0"/>
          </a:p>
        </p:txBody>
      </p:sp>
      <p:sp>
        <p:nvSpPr>
          <p:cNvPr id="7" name="Oval 6"/>
          <p:cNvSpPr/>
          <p:nvPr/>
        </p:nvSpPr>
        <p:spPr>
          <a:xfrm>
            <a:off x="3286116" y="2428868"/>
            <a:ext cx="360000" cy="360000"/>
          </a:xfrm>
          <a:prstGeom prst="ellipse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Oval 7"/>
          <p:cNvSpPr/>
          <p:nvPr/>
        </p:nvSpPr>
        <p:spPr>
          <a:xfrm>
            <a:off x="3286116" y="2971797"/>
            <a:ext cx="360000" cy="360000"/>
          </a:xfrm>
          <a:prstGeom prst="ellipse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Oval 8"/>
          <p:cNvSpPr/>
          <p:nvPr/>
        </p:nvSpPr>
        <p:spPr>
          <a:xfrm>
            <a:off x="3286116" y="3514726"/>
            <a:ext cx="360000" cy="360000"/>
          </a:xfrm>
          <a:prstGeom prst="ellipse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Oval 9"/>
          <p:cNvSpPr/>
          <p:nvPr/>
        </p:nvSpPr>
        <p:spPr>
          <a:xfrm>
            <a:off x="3286116" y="4057655"/>
            <a:ext cx="360000" cy="360000"/>
          </a:xfrm>
          <a:prstGeom prst="ellipse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Oval 10"/>
          <p:cNvSpPr/>
          <p:nvPr/>
        </p:nvSpPr>
        <p:spPr>
          <a:xfrm>
            <a:off x="3286116" y="4600584"/>
            <a:ext cx="360000" cy="360000"/>
          </a:xfrm>
          <a:prstGeom prst="ellipse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Oval 11"/>
          <p:cNvSpPr/>
          <p:nvPr/>
        </p:nvSpPr>
        <p:spPr>
          <a:xfrm>
            <a:off x="3286116" y="5143512"/>
            <a:ext cx="360000" cy="360000"/>
          </a:xfrm>
          <a:prstGeom prst="ellipse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TextBox 12"/>
          <p:cNvSpPr txBox="1"/>
          <p:nvPr/>
        </p:nvSpPr>
        <p:spPr>
          <a:xfrm>
            <a:off x="4572000" y="1857364"/>
            <a:ext cx="4320000" cy="20313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g-BG" dirty="0" smtClean="0"/>
              <a:t>Техниката на преподаване всъщност е начинът, по който се извършва </a:t>
            </a:r>
            <a:r>
              <a:rPr lang="bg-BG" dirty="0" err="1" smtClean="0"/>
              <a:t>обучителната</a:t>
            </a:r>
            <a:r>
              <a:rPr lang="bg-BG" dirty="0" smtClean="0"/>
              <a:t> дейност. В програмата са заложени повече от тридесет техники на преподаване, с цел по-подходящото прилагане на учебните дейности в различния контекст</a:t>
            </a:r>
            <a:endParaRPr lang="bg-BG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2928935"/>
            <a:ext cx="4320000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bg-BG" dirty="0" smtClean="0"/>
              <a:t>Средата на общуване определя вида на взаимодействията между участниците в </a:t>
            </a:r>
            <a:r>
              <a:rPr lang="bg-BG" dirty="0" err="1" smtClean="0"/>
              <a:t>обучителната</a:t>
            </a:r>
            <a:r>
              <a:rPr lang="bg-BG" dirty="0" smtClean="0"/>
              <a:t> дейност.</a:t>
            </a:r>
            <a:endParaRPr lang="bg-BG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0" y="3571876"/>
            <a:ext cx="4320000" cy="121444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dirty="0" smtClean="0"/>
              <a:t>Формата на общуване дефинира възможните начини, по които се осъществява контактът между участниците в </a:t>
            </a:r>
            <a:r>
              <a:rPr lang="bg-BG" dirty="0" err="1" smtClean="0"/>
              <a:t>обучителната</a:t>
            </a:r>
            <a:r>
              <a:rPr lang="bg-BG" dirty="0" smtClean="0"/>
              <a:t> дейност</a:t>
            </a:r>
            <a:endParaRPr lang="bg-BG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4143380"/>
            <a:ext cx="4320000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dirty="0" smtClean="0"/>
              <a:t>Продължителността на общуване дефинира полагащото се време на всеки един от участниците в </a:t>
            </a:r>
            <a:r>
              <a:rPr lang="bg-BG" dirty="0" err="1" smtClean="0"/>
              <a:t>обучителната</a:t>
            </a:r>
            <a:r>
              <a:rPr lang="bg-BG" dirty="0" smtClean="0"/>
              <a:t> дейност</a:t>
            </a:r>
            <a:endParaRPr lang="bg-BG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0" y="4786322"/>
            <a:ext cx="4320000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dirty="0" smtClean="0"/>
              <a:t>Отнасят се до всеки цифров образователен материал, който може да се използва с цел подпомагане на </a:t>
            </a:r>
            <a:r>
              <a:rPr lang="bg-BG" dirty="0" err="1" smtClean="0"/>
              <a:t>обучителната</a:t>
            </a:r>
            <a:r>
              <a:rPr lang="bg-BG" dirty="0" smtClean="0"/>
              <a:t> дейност</a:t>
            </a:r>
            <a:endParaRPr lang="bg-BG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56" y="214290"/>
            <a:ext cx="5486400" cy="566738"/>
          </a:xfrm>
        </p:spPr>
        <p:txBody>
          <a:bodyPr>
            <a:noAutofit/>
          </a:bodyPr>
          <a:lstStyle/>
          <a:p>
            <a:r>
              <a:rPr lang="bg-BG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Образовател</a:t>
            </a:r>
            <a:r>
              <a:rPr lang="bg-BG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r>
              <a:rPr lang="bg-BG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 проект</a:t>
            </a:r>
            <a:endParaRPr lang="bg-BG" sz="4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417" r="5417"/>
          <a:stretch>
            <a:fillRect/>
          </a:stretch>
        </p:blipFill>
        <p:spPr bwMode="auto">
          <a:xfrm>
            <a:off x="2357422" y="928670"/>
            <a:ext cx="4351348" cy="326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85720" y="4429132"/>
            <a:ext cx="8858280" cy="1314440"/>
          </a:xfrm>
        </p:spPr>
        <p:txBody>
          <a:bodyPr>
            <a:noAutofit/>
          </a:bodyPr>
          <a:lstStyle/>
          <a:p>
            <a:pPr algn="ctr"/>
            <a:r>
              <a:rPr lang="bg-BG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„</a:t>
            </a:r>
            <a:r>
              <a:rPr lang="bg-BG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Пътят към обучение чрез проучване”</a:t>
            </a:r>
          </a:p>
          <a:p>
            <a:pPr algn="ctr"/>
            <a:r>
              <a:rPr lang="bg-BG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</a:t>
            </a:r>
            <a:r>
              <a:rPr lang="bg-BG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Pathway </a:t>
            </a:r>
            <a:r>
              <a:rPr lang="en-US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r>
              <a:rPr lang="bg-BG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Inquiry Based Science </a:t>
            </a:r>
            <a:r>
              <a:rPr lang="bg-BG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Teaching</a:t>
            </a:r>
            <a:endParaRPr lang="bg-BG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>
            <a:hlinkClick r:id="rId3"/>
          </p:cNvPr>
          <p:cNvSpPr/>
          <p:nvPr/>
        </p:nvSpPr>
        <p:spPr>
          <a:xfrm>
            <a:off x="1785918" y="5857893"/>
            <a:ext cx="5857916" cy="584775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2700000">
              <a:rot lat="0" lon="0" rev="0"/>
            </a:camera>
            <a:lightRig rig="harsh" dir="t">
              <a:rot lat="0" lon="0" rev="3000000"/>
            </a:lightRig>
          </a:scene3d>
          <a:sp3d z="50800" extrusionH="254000" contourW="19050">
            <a:bevelT w="82550" h="44450" prst="relaxedInset"/>
            <a:bevelB w="82550" h="44450" prst="angle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algn="ctr"/>
            <a:r>
              <a:rPr lang="bg-BG" sz="3200" dirty="0" smtClean="0"/>
              <a:t>http://www.pathway-project.eu/</a:t>
            </a:r>
            <a:endParaRPr lang="bg-BG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546" y="214290"/>
            <a:ext cx="4857784" cy="751506"/>
          </a:xfrm>
        </p:spPr>
        <p:txBody>
          <a:bodyPr>
            <a:noAutofit/>
          </a:bodyPr>
          <a:lstStyle/>
          <a:p>
            <a:r>
              <a:rPr lang="bg-BG" sz="2400" b="1" cap="all" dirty="0" smtClean="0"/>
              <a:t>Описание на апаратурата</a:t>
            </a:r>
            <a:endParaRPr lang="bg-BG" sz="2400" b="1" cap="all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500858" cy="470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500958" y="214290"/>
            <a:ext cx="1451768" cy="9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282" y="214290"/>
            <a:ext cx="1451768" cy="9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320040"/>
            <a:ext cx="6196034" cy="680068"/>
          </a:xfrm>
        </p:spPr>
        <p:txBody>
          <a:bodyPr>
            <a:normAutofit/>
          </a:bodyPr>
          <a:lstStyle/>
          <a:p>
            <a:r>
              <a:rPr lang="bg-BG" sz="2800" b="1" cap="all" dirty="0" smtClean="0"/>
              <a:t>Дефиниране на ролите</a:t>
            </a:r>
            <a:endParaRPr lang="bg-BG" sz="2800" b="1" cap="all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41986"/>
            <a:ext cx="7143800" cy="516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500958" y="214290"/>
            <a:ext cx="1451768" cy="9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282" y="214290"/>
            <a:ext cx="1451768" cy="9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b="1" cap="all" dirty="0" smtClean="0"/>
              <a:t>Запълване с ресурси</a:t>
            </a:r>
            <a:endParaRPr lang="bg-BG" sz="2800" b="1" cap="all" dirty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59615"/>
            <a:ext cx="7072362" cy="511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500958" y="214290"/>
            <a:ext cx="1451768" cy="9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282" y="214290"/>
            <a:ext cx="1451768" cy="9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5715040" cy="928694"/>
          </a:xfrm>
        </p:spPr>
        <p:txBody>
          <a:bodyPr>
            <a:noAutofit/>
          </a:bodyPr>
          <a:lstStyle/>
          <a:p>
            <a:r>
              <a:rPr lang="bg-BG" sz="2800" i="1" dirty="0" smtClean="0"/>
              <a:t>Разглеждане на </a:t>
            </a:r>
            <a:r>
              <a:rPr lang="en-AU" sz="2800" i="1" dirty="0" smtClean="0"/>
              <a:t>IBSE </a:t>
            </a:r>
            <a:r>
              <a:rPr lang="bg-BG" sz="2800" i="1" dirty="0" smtClean="0"/>
              <a:t>сценарий с </a:t>
            </a:r>
            <a:r>
              <a:rPr lang="en-AU" sz="2800" i="1" dirty="0" smtClean="0"/>
              <a:t>Learning Design Player</a:t>
            </a:r>
            <a:endParaRPr lang="bg-B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571612"/>
            <a:ext cx="4714908" cy="3500462"/>
          </a:xfrm>
        </p:spPr>
        <p:txBody>
          <a:bodyPr>
            <a:noAutofit/>
          </a:bodyPr>
          <a:lstStyle/>
          <a:p>
            <a:pPr lvl="0"/>
            <a:r>
              <a:rPr lang="bg-BG" sz="1800" dirty="0" smtClean="0"/>
              <a:t>Инсталирайте и стартирайте </a:t>
            </a:r>
            <a:r>
              <a:rPr lang="en-AU" sz="1800" dirty="0" smtClean="0"/>
              <a:t>Reload Learning Design Player</a:t>
            </a:r>
            <a:r>
              <a:rPr lang="bg-BG" sz="1800" dirty="0" smtClean="0"/>
              <a:t>.</a:t>
            </a:r>
          </a:p>
          <a:p>
            <a:pPr lvl="0"/>
            <a:r>
              <a:rPr lang="bg-BG" sz="1800" dirty="0" smtClean="0"/>
              <a:t>От менюто </a:t>
            </a:r>
            <a:r>
              <a:rPr lang="en-AU" sz="1800" dirty="0" smtClean="0"/>
              <a:t>“File” </a:t>
            </a:r>
            <a:r>
              <a:rPr lang="bg-BG" sz="1800" dirty="0" smtClean="0"/>
              <a:t>натиснете </a:t>
            </a:r>
            <a:r>
              <a:rPr lang="en-AU" sz="1800" dirty="0" smtClean="0"/>
              <a:t>“Import”</a:t>
            </a:r>
            <a:r>
              <a:rPr lang="bg-BG" sz="1800" dirty="0" smtClean="0"/>
              <a:t> и изберете </a:t>
            </a:r>
            <a:r>
              <a:rPr lang="en-US" sz="1800" dirty="0" smtClean="0"/>
              <a:t>zip</a:t>
            </a:r>
            <a:r>
              <a:rPr lang="bg-BG" sz="1800" dirty="0" smtClean="0"/>
              <a:t>-файла, създаден чрез програмата </a:t>
            </a:r>
            <a:r>
              <a:rPr lang="en-AU" sz="1800" dirty="0" smtClean="0"/>
              <a:t>PATHWAY ASK-LDT</a:t>
            </a:r>
            <a:r>
              <a:rPr lang="bg-BG" sz="1800" dirty="0" smtClean="0"/>
              <a:t>.</a:t>
            </a:r>
          </a:p>
          <a:p>
            <a:pPr lvl="0"/>
            <a:r>
              <a:rPr lang="bg-BG" sz="1800" dirty="0" smtClean="0"/>
              <a:t>От </a:t>
            </a:r>
            <a:r>
              <a:rPr lang="en-AU" sz="1800" dirty="0" smtClean="0"/>
              <a:t>“Course Manager View” </a:t>
            </a:r>
            <a:r>
              <a:rPr lang="bg-BG" sz="1800" dirty="0" smtClean="0"/>
              <a:t>изберете подходящата роля, натиснете с десния бутон на мишката и изберете </a:t>
            </a:r>
            <a:r>
              <a:rPr lang="en-AU" sz="1800" dirty="0" smtClean="0"/>
              <a:t>“Play”</a:t>
            </a:r>
            <a:r>
              <a:rPr lang="bg-BG" sz="1800" dirty="0" smtClean="0"/>
              <a:t>.</a:t>
            </a:r>
          </a:p>
          <a:p>
            <a:pPr lvl="0"/>
            <a:r>
              <a:rPr lang="bg-BG" sz="1800" dirty="0" smtClean="0"/>
              <a:t>Придвижете се измежду </a:t>
            </a:r>
            <a:r>
              <a:rPr lang="bg-BG" sz="1800" dirty="0" err="1" smtClean="0"/>
              <a:t>обучителните</a:t>
            </a:r>
            <a:r>
              <a:rPr lang="bg-BG" sz="1800" dirty="0" smtClean="0"/>
              <a:t> дейности на IBSE сценария с помощта на мишката и разгледайте образователното съдържание.</a:t>
            </a:r>
          </a:p>
          <a:p>
            <a:endParaRPr lang="bg-BG" sz="1800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681373"/>
            <a:ext cx="4143372" cy="317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500958" y="214290"/>
            <a:ext cx="1451768" cy="9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282" y="214290"/>
            <a:ext cx="1451768" cy="9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6000792" cy="857256"/>
          </a:xfrm>
        </p:spPr>
        <p:txBody>
          <a:bodyPr>
            <a:normAutofit/>
          </a:bodyPr>
          <a:lstStyle/>
          <a:p>
            <a:pPr lvl="0"/>
            <a:r>
              <a:rPr lang="bg-BG" sz="2400" b="1" dirty="0" smtClean="0">
                <a:effectLst/>
              </a:rPr>
              <a:t>ОБУЧЕНИЕ ПО ПРИРОДНИ НАУКИ ЧРЕЗ ПРОУЧВАНЕ (IBSE)</a:t>
            </a:r>
            <a:endParaRPr lang="bg-BG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1571612"/>
            <a:ext cx="7748934" cy="4688160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accent2"/>
              </a:buClr>
            </a:pPr>
            <a:r>
              <a:rPr lang="bg-BG" sz="2400" dirty="0" smtClean="0">
                <a:effectLst/>
              </a:rPr>
              <a:t>П</a:t>
            </a:r>
            <a:r>
              <a:rPr lang="bg-BG" sz="2400" dirty="0" smtClean="0">
                <a:solidFill>
                  <a:schemeClr val="tx1"/>
                </a:solidFill>
                <a:effectLst/>
              </a:rPr>
              <a:t>редлага </a:t>
            </a:r>
            <a:r>
              <a:rPr lang="bg-BG" sz="2400" dirty="0">
                <a:solidFill>
                  <a:schemeClr val="tx1"/>
                </a:solidFill>
                <a:effectLst/>
              </a:rPr>
              <a:t>стандартизиран подход за обучение по природни науки чрез проучване, очертаващ инструктивни модели, които ще помогнат на учителите да организират ефективно своето преподаване;</a:t>
            </a:r>
          </a:p>
          <a:p>
            <a:pPr algn="just">
              <a:buClr>
                <a:schemeClr val="accent2"/>
              </a:buClr>
            </a:pPr>
            <a:r>
              <a:rPr lang="bg-BG" sz="2400" dirty="0">
                <a:effectLst/>
              </a:rPr>
              <a:t>Р</a:t>
            </a:r>
            <a:r>
              <a:rPr lang="bg-BG" sz="2400" dirty="0" smtClean="0">
                <a:solidFill>
                  <a:schemeClr val="tx1"/>
                </a:solidFill>
                <a:effectLst/>
              </a:rPr>
              <a:t>азгръща </a:t>
            </a:r>
            <a:r>
              <a:rPr lang="bg-BG" sz="2400" dirty="0">
                <a:solidFill>
                  <a:schemeClr val="tx1"/>
                </a:solidFill>
                <a:effectLst/>
              </a:rPr>
              <a:t>серия от методи за мотивиране на учителите да прилагат в класните стаи дейности и техники, базирани на проучване;</a:t>
            </a:r>
          </a:p>
          <a:p>
            <a:pPr algn="just">
              <a:buClr>
                <a:schemeClr val="accent2"/>
              </a:buClr>
            </a:pPr>
            <a:r>
              <a:rPr lang="bg-BG" sz="2400" dirty="0">
                <a:effectLst/>
              </a:rPr>
              <a:t>П</a:t>
            </a:r>
            <a:r>
              <a:rPr lang="bg-BG" sz="2400" dirty="0" smtClean="0">
                <a:solidFill>
                  <a:schemeClr val="tx1"/>
                </a:solidFill>
                <a:effectLst/>
              </a:rPr>
              <a:t>редлага </a:t>
            </a:r>
            <a:r>
              <a:rPr lang="bg-BG" sz="2400" dirty="0">
                <a:solidFill>
                  <a:schemeClr val="tx1"/>
                </a:solidFill>
                <a:effectLst/>
              </a:rPr>
              <a:t>достъп до уникален набор от образователни ресурси и преподавателски практики, които са доказали своята ефективност в обучението чрез проучване и които разширяват ограниченията на преподаването в класната стая.</a:t>
            </a:r>
          </a:p>
          <a:p>
            <a:pPr algn="just"/>
            <a:endParaRPr lang="bg-BG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500958" y="214290"/>
            <a:ext cx="1451768" cy="9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4282" y="214290"/>
            <a:ext cx="1451768" cy="9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13275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846158"/>
          </a:xfrm>
        </p:spPr>
        <p:txBody>
          <a:bodyPr>
            <a:normAutofit/>
          </a:bodyPr>
          <a:lstStyle/>
          <a:p>
            <a:r>
              <a:rPr lang="bg-BG" sz="3600" b="1" dirty="0" smtClean="0"/>
              <a:t>Основни задачи</a:t>
            </a:r>
            <a:endParaRPr lang="bg-BG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28736"/>
            <a:ext cx="9144000" cy="5429264"/>
          </a:xfrm>
        </p:spPr>
        <p:txBody>
          <a:bodyPr>
            <a:noAutofit/>
          </a:bodyPr>
          <a:lstStyle/>
          <a:p>
            <a:pPr lvl="0">
              <a:spcBef>
                <a:spcPts val="350"/>
              </a:spcBef>
            </a:pPr>
            <a:r>
              <a:rPr lang="bg-BG" sz="1950" dirty="0" smtClean="0"/>
              <a:t>Разработване на стандартизиран подход за обучение чрез проучване, включващ модели за преподаване, които ще помогнат на учителите да организират ефективно учебния процес;</a:t>
            </a:r>
          </a:p>
          <a:p>
            <a:pPr lvl="0">
              <a:spcBef>
                <a:spcPts val="350"/>
              </a:spcBef>
            </a:pPr>
            <a:r>
              <a:rPr lang="bg-BG" sz="1950" dirty="0" smtClean="0"/>
              <a:t>Създаване на ядро от експерти по метода IBSE (Inquiry Based Science Education), които ще споделят най-добрите практики;</a:t>
            </a:r>
          </a:p>
          <a:p>
            <a:pPr lvl="0">
              <a:spcBef>
                <a:spcPts val="350"/>
              </a:spcBef>
            </a:pPr>
            <a:r>
              <a:rPr lang="bg-BG" sz="1950" dirty="0" smtClean="0"/>
              <a:t>Прилагане на учебни дейности, които ще подпомогнат ефективното прилагане на метода на обучение чрез проучване в класни стаи-лаборатории и програмите за професионално развитие;</a:t>
            </a:r>
          </a:p>
          <a:p>
            <a:pPr lvl="0">
              <a:spcBef>
                <a:spcPts val="350"/>
              </a:spcBef>
            </a:pPr>
            <a:r>
              <a:rPr lang="bg-BG" sz="1950" dirty="0" smtClean="0"/>
              <a:t>Прилагане на методология за проектиране, изразяване и представяне на образователните практики, базирани върху метода на обучение чрез проучване, по общодостъпен и разбираем начин;</a:t>
            </a:r>
          </a:p>
          <a:p>
            <a:pPr lvl="0">
              <a:spcBef>
                <a:spcPts val="350"/>
              </a:spcBef>
            </a:pPr>
            <a:r>
              <a:rPr lang="bg-BG" sz="1950" dirty="0" smtClean="0"/>
              <a:t>Разпространяване на система от указания сред образователната общност за по-нататъшно изследване и проучване на предимствата на метода IBSE;</a:t>
            </a:r>
          </a:p>
          <a:p>
            <a:pPr lvl="0">
              <a:spcBef>
                <a:spcPts val="350"/>
              </a:spcBef>
            </a:pPr>
            <a:r>
              <a:rPr lang="bg-BG" sz="1950" dirty="0" smtClean="0"/>
              <a:t>Систематични проверки на предложените методи и дейности за идентифициране на влиянието им в контекста на ефективността и ефикасността.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500958" y="214290"/>
            <a:ext cx="1451768" cy="9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282" y="214290"/>
            <a:ext cx="1451768" cy="9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 bwMode="auto">
          <a:xfrm>
            <a:off x="1928794" y="285728"/>
            <a:ext cx="5441950" cy="571504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bg-BG" sz="3600" b="1" dirty="0" smtClean="0"/>
              <a:t>Сценарии</a:t>
            </a:r>
            <a:r>
              <a:rPr lang="bg-BG" dirty="0" smtClean="0"/>
              <a:t> </a:t>
            </a:r>
            <a:r>
              <a:rPr lang="bg-BG" sz="3600" b="1" dirty="0" smtClean="0"/>
              <a:t>за училища</a:t>
            </a:r>
            <a:endParaRPr lang="el-GR" sz="3600" b="1" dirty="0" smtClean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348038" y="2151063"/>
            <a:ext cx="493873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bg-BG" sz="2200" dirty="0">
                <a:latin typeface="Franklin Gothic Book" pitchFamily="34" charset="0"/>
              </a:rPr>
              <a:t>	</a:t>
            </a:r>
            <a:r>
              <a:rPr lang="bg-BG" sz="2400" dirty="0">
                <a:latin typeface="Franklin Gothic Book" pitchFamily="34" charset="0"/>
              </a:rPr>
              <a:t>1. Измерване големината на 	пръстените на Сатурн</a:t>
            </a:r>
          </a:p>
          <a:p>
            <a:r>
              <a:rPr lang="bg-BG" sz="800" dirty="0">
                <a:latin typeface="Franklin Gothic Book" pitchFamily="34" charset="0"/>
              </a:rPr>
              <a:t/>
            </a:r>
            <a:br>
              <a:rPr lang="bg-BG" sz="800" dirty="0">
                <a:latin typeface="Franklin Gothic Book" pitchFamily="34" charset="0"/>
              </a:rPr>
            </a:br>
            <a:r>
              <a:rPr lang="bg-BG" sz="2400" dirty="0">
                <a:latin typeface="Franklin Gothic Book" pitchFamily="34" charset="0"/>
              </a:rPr>
              <a:t>2. Измерване височината на лунните кратери.</a:t>
            </a:r>
          </a:p>
          <a:p>
            <a:r>
              <a:rPr lang="bg-BG" sz="800" dirty="0">
                <a:latin typeface="Franklin Gothic Book" pitchFamily="34" charset="0"/>
              </a:rPr>
              <a:t/>
            </a:r>
            <a:br>
              <a:rPr lang="bg-BG" sz="800" dirty="0">
                <a:latin typeface="Franklin Gothic Book" pitchFamily="34" charset="0"/>
              </a:rPr>
            </a:br>
            <a:r>
              <a:rPr lang="bg-BG" sz="2400" dirty="0">
                <a:latin typeface="Franklin Gothic Book" pitchFamily="34" charset="0"/>
              </a:rPr>
              <a:t>	3. Измерване скоростта на 	въртене на 	Слънцето.</a:t>
            </a:r>
            <a:br>
              <a:rPr lang="bg-BG" sz="2400" dirty="0">
                <a:latin typeface="Franklin Gothic Book" pitchFamily="34" charset="0"/>
              </a:rPr>
            </a:br>
            <a:r>
              <a:rPr lang="bg-BG" sz="800" dirty="0">
                <a:latin typeface="Franklin Gothic Book" pitchFamily="34" charset="0"/>
              </a:rPr>
              <a:t/>
            </a:r>
            <a:br>
              <a:rPr lang="bg-BG" sz="800" dirty="0">
                <a:latin typeface="Franklin Gothic Book" pitchFamily="34" charset="0"/>
              </a:rPr>
            </a:br>
            <a:r>
              <a:rPr lang="bg-BG" sz="2400" dirty="0">
                <a:latin typeface="Franklin Gothic Book" pitchFamily="34" charset="0"/>
              </a:rPr>
              <a:t>4. Определяне ротационни периоди на астероиди.</a:t>
            </a:r>
          </a:p>
        </p:txBody>
      </p:sp>
      <p:pic>
        <p:nvPicPr>
          <p:cNvPr id="19460" name="Picture 4" descr="schools_senario_1_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4250" y="2205038"/>
            <a:ext cx="17875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schools_senario_2_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7438" y="3021013"/>
            <a:ext cx="17875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schools_senario_3_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9650" y="3860800"/>
            <a:ext cx="17875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schools_senario_4_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7438" y="4676775"/>
            <a:ext cx="17875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7500958" y="214290"/>
            <a:ext cx="1451768" cy="9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14282" y="214290"/>
            <a:ext cx="1451768" cy="9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00100" y="3714752"/>
            <a:ext cx="7056000" cy="504000"/>
          </a:xfr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300" dirty="0" smtClean="0">
                <a:hlinkClick r:id="rId2"/>
              </a:rPr>
              <a:t>www.surveymonkey.com/s/Pathway-2b-Bulgarian</a:t>
            </a:r>
            <a:endParaRPr lang="bg-BG" sz="2300" dirty="0">
              <a:hlinkClick r:id="rId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1802" y="214290"/>
            <a:ext cx="3060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АНКЕТИ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186" b="89617" l="9783" r="89855">
                        <a14:foregroundMark x1="69565" y1="9836" x2="69565" y2="9836"/>
                        <a14:foregroundMark x1="36594" y1="33880" x2="36594" y2="33880"/>
                        <a14:foregroundMark x1="39855" y1="31148" x2="39855" y2="31148"/>
                        <a14:foregroundMark x1="42029" y1="29508" x2="42029" y2="29508"/>
                        <a14:foregroundMark x1="27899" y1="40437" x2="27899" y2="40437"/>
                        <a14:foregroundMark x1="21739" y1="41530" x2="21739" y2="41530"/>
                        <a14:foregroundMark x1="16304" y1="45355" x2="16304" y2="45355"/>
                        <a14:foregroundMark x1="12681" y1="38251" x2="12681" y2="38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4286256"/>
            <a:ext cx="3447762" cy="228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hlinkClick r:id="rId5"/>
          </p:cNvPr>
          <p:cNvSpPr/>
          <p:nvPr/>
        </p:nvSpPr>
        <p:spPr>
          <a:xfrm>
            <a:off x="1000100" y="2000240"/>
            <a:ext cx="7056000" cy="504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sz="23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www.surveymonkey.com/s/Pathway-1-Bulgarian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bg-BG" sz="2000" dirty="0"/>
          </a:p>
        </p:txBody>
      </p:sp>
      <p:sp>
        <p:nvSpPr>
          <p:cNvPr id="10" name="Rectangle 9">
            <a:hlinkClick r:id="rId6"/>
          </p:cNvPr>
          <p:cNvSpPr/>
          <p:nvPr/>
        </p:nvSpPr>
        <p:spPr>
          <a:xfrm>
            <a:off x="1000100" y="2872885"/>
            <a:ext cx="7056000" cy="504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en-US" sz="23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www.surveymonkey.com/s/Pathway-2a-Bulgarian</a:t>
            </a:r>
            <a:r>
              <a:rPr lang="en-US" dirty="0" smtClean="0"/>
              <a:t/>
            </a:r>
            <a:br>
              <a:rPr lang="en-US" dirty="0" smtClean="0"/>
            </a:br>
            <a:endParaRPr lang="bg-BG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500958" y="214290"/>
            <a:ext cx="1451768" cy="9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14282" y="214290"/>
            <a:ext cx="1451768" cy="9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239000" cy="428628"/>
          </a:xfrm>
        </p:spPr>
        <p:txBody>
          <a:bodyPr>
            <a:normAutofit fontScale="90000"/>
          </a:bodyPr>
          <a:lstStyle/>
          <a:p>
            <a:r>
              <a:rPr lang="bg-BG" sz="3600" b="1" dirty="0" smtClean="0"/>
              <a:t>Литература</a:t>
            </a:r>
            <a:endParaRPr lang="bg-BG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71612"/>
            <a:ext cx="9144000" cy="6000768"/>
          </a:xfrm>
        </p:spPr>
        <p:txBody>
          <a:bodyPr>
            <a:noAutofit/>
          </a:bodyPr>
          <a:lstStyle/>
          <a:p>
            <a:pPr lvl="0"/>
            <a:r>
              <a:rPr lang="en-US" sz="1500" u="sng" dirty="0" err="1" smtClean="0"/>
              <a:t>Bogner</a:t>
            </a:r>
            <a:r>
              <a:rPr lang="en-US" sz="1500" u="sng" dirty="0" smtClean="0"/>
              <a:t> and </a:t>
            </a:r>
            <a:r>
              <a:rPr lang="en-US" sz="1500" u="sng" dirty="0" err="1" smtClean="0"/>
              <a:t>Sotiriou</a:t>
            </a:r>
            <a:r>
              <a:rPr lang="en-US" sz="1500" u="sng" dirty="0" smtClean="0"/>
              <a:t> (2010), Project </a:t>
            </a:r>
            <a:r>
              <a:rPr lang="en-US" sz="1500" u="sng" dirty="0" err="1" smtClean="0"/>
              <a:t>Propozal</a:t>
            </a:r>
            <a:r>
              <a:rPr lang="en-US" sz="1500" u="sng" dirty="0" smtClean="0"/>
              <a:t>: The Pathway to Inquiry Based Science Teaching.</a:t>
            </a:r>
            <a:endParaRPr lang="bg-BG" sz="1500" dirty="0" smtClean="0"/>
          </a:p>
          <a:p>
            <a:pPr lvl="0"/>
            <a:r>
              <a:rPr lang="en-US" sz="1500" u="sng" dirty="0" err="1" smtClean="0"/>
              <a:t>Borisov</a:t>
            </a:r>
            <a:r>
              <a:rPr lang="en-US" sz="1500" u="sng" dirty="0" smtClean="0"/>
              <a:t> B.; </a:t>
            </a:r>
            <a:r>
              <a:rPr lang="en-US" sz="1500" u="sng" dirty="0" err="1" smtClean="0"/>
              <a:t>Marchev</a:t>
            </a:r>
            <a:r>
              <a:rPr lang="en-US" sz="1500" u="sng" dirty="0" smtClean="0"/>
              <a:t> D.; </a:t>
            </a:r>
            <a:r>
              <a:rPr lang="en-US" sz="1500" u="sng" dirty="0" err="1" smtClean="0"/>
              <a:t>Kjurkchieva</a:t>
            </a:r>
            <a:r>
              <a:rPr lang="en-US" sz="1500" u="sng" dirty="0" smtClean="0"/>
              <a:t> D.; </a:t>
            </a:r>
            <a:r>
              <a:rPr lang="en-US" sz="1500" u="sng" dirty="0" err="1" smtClean="0"/>
              <a:t>Radeva</a:t>
            </a:r>
            <a:r>
              <a:rPr lang="en-US" sz="1500" u="sng" dirty="0" smtClean="0"/>
              <a:t> V.; </a:t>
            </a:r>
            <a:r>
              <a:rPr lang="en-US" sz="1500" u="sng" dirty="0" err="1" smtClean="0"/>
              <a:t>Toncheva</a:t>
            </a:r>
            <a:r>
              <a:rPr lang="en-US" sz="1500" u="sng" dirty="0" smtClean="0"/>
              <a:t> N.; (2011) </a:t>
            </a:r>
            <a:r>
              <a:rPr lang="en-GB" sz="1500" dirty="0" smtClean="0"/>
              <a:t>The European (FP7) Education Project “The PATHWAY to Inquiry Based Science Teaching”</a:t>
            </a:r>
            <a:r>
              <a:rPr lang="en-US" sz="1500" dirty="0" smtClean="0"/>
              <a:t>, </a:t>
            </a:r>
            <a:r>
              <a:rPr lang="en-GB" sz="1500" dirty="0" smtClean="0"/>
              <a:t>In E-Learning, Distance Education… or the Education of 21ST Century, Conference </a:t>
            </a:r>
            <a:r>
              <a:rPr lang="en-GB" sz="1500" dirty="0" err="1" smtClean="0"/>
              <a:t>Procedeengs</a:t>
            </a:r>
            <a:r>
              <a:rPr lang="en-GB" sz="1500" dirty="0" smtClean="0"/>
              <a:t> International Conference, Sofia 6-8 April 2011</a:t>
            </a:r>
            <a:r>
              <a:rPr lang="en-US" sz="1500" dirty="0" smtClean="0"/>
              <a:t> (pp.118-122)</a:t>
            </a:r>
            <a:endParaRPr lang="bg-BG" sz="1500" dirty="0" smtClean="0"/>
          </a:p>
          <a:p>
            <a:pPr lvl="0"/>
            <a:r>
              <a:rPr lang="bg-BG" sz="1500" u="sng" dirty="0" smtClean="0"/>
              <a:t>Borisov,</a:t>
            </a:r>
            <a:r>
              <a:rPr lang="it-IT" sz="1500" dirty="0" smtClean="0"/>
              <a:t> B.,</a:t>
            </a:r>
            <a:r>
              <a:rPr lang="bg-BG" sz="1500" dirty="0" smtClean="0"/>
              <a:t> Marchev</a:t>
            </a:r>
            <a:r>
              <a:rPr lang="it-IT" sz="1500" dirty="0" smtClean="0"/>
              <a:t>, D.</a:t>
            </a:r>
            <a:r>
              <a:rPr lang="bg-BG" sz="1500" dirty="0" smtClean="0"/>
              <a:t>, Kjurkchieva, </a:t>
            </a:r>
            <a:r>
              <a:rPr lang="it-IT" sz="1500" dirty="0" smtClean="0"/>
              <a:t>D., </a:t>
            </a:r>
            <a:r>
              <a:rPr lang="bg-BG" sz="1500" dirty="0" smtClean="0"/>
              <a:t>Radeva. </a:t>
            </a:r>
            <a:r>
              <a:rPr lang="en-US" sz="1500" dirty="0" smtClean="0"/>
              <a:t>V</a:t>
            </a:r>
            <a:r>
              <a:rPr lang="bg-BG" sz="1500" dirty="0" smtClean="0"/>
              <a:t>, </a:t>
            </a:r>
            <a:r>
              <a:rPr lang="en-US" sz="1500" dirty="0" err="1" smtClean="0"/>
              <a:t>Toncheva</a:t>
            </a:r>
            <a:r>
              <a:rPr lang="en-US" sz="1500" dirty="0" smtClean="0"/>
              <a:t>, N., </a:t>
            </a:r>
            <a:r>
              <a:rPr lang="bg-BG" sz="1500" dirty="0" smtClean="0"/>
              <a:t>T</a:t>
            </a:r>
            <a:r>
              <a:rPr lang="en-US" sz="1500" dirty="0" smtClean="0"/>
              <a:t>he European</a:t>
            </a:r>
            <a:r>
              <a:rPr lang="bg-BG" sz="1500" dirty="0" smtClean="0"/>
              <a:t> (FP7) E</a:t>
            </a:r>
            <a:r>
              <a:rPr lang="en-US" sz="1500" dirty="0" err="1" smtClean="0"/>
              <a:t>ducation</a:t>
            </a:r>
            <a:r>
              <a:rPr lang="bg-BG" sz="1500" dirty="0" smtClean="0"/>
              <a:t> P</a:t>
            </a:r>
            <a:r>
              <a:rPr lang="en-US" sz="1500" dirty="0" err="1" smtClean="0"/>
              <a:t>roject</a:t>
            </a:r>
            <a:r>
              <a:rPr lang="bg-BG" sz="1500" dirty="0" smtClean="0"/>
              <a:t> “T</a:t>
            </a:r>
            <a:r>
              <a:rPr lang="en-US" sz="1500" dirty="0" smtClean="0"/>
              <a:t>he</a:t>
            </a:r>
            <a:r>
              <a:rPr lang="bg-BG" sz="1500" dirty="0" smtClean="0"/>
              <a:t> P</a:t>
            </a:r>
            <a:r>
              <a:rPr lang="en-US" sz="1500" dirty="0" err="1" smtClean="0"/>
              <a:t>athway</a:t>
            </a:r>
            <a:r>
              <a:rPr lang="en-US" sz="1500" dirty="0" smtClean="0"/>
              <a:t> to</a:t>
            </a:r>
            <a:r>
              <a:rPr lang="bg-BG" sz="1500" dirty="0" smtClean="0"/>
              <a:t> I</a:t>
            </a:r>
            <a:r>
              <a:rPr lang="en-US" sz="1500" dirty="0" err="1" smtClean="0"/>
              <a:t>nquiry</a:t>
            </a:r>
            <a:r>
              <a:rPr lang="bg-BG" sz="1500" dirty="0" smtClean="0"/>
              <a:t> B</a:t>
            </a:r>
            <a:r>
              <a:rPr lang="en-US" sz="1500" dirty="0" err="1" smtClean="0"/>
              <a:t>ased</a:t>
            </a:r>
            <a:r>
              <a:rPr lang="bg-BG" sz="1500" dirty="0" smtClean="0"/>
              <a:t> S</a:t>
            </a:r>
            <a:r>
              <a:rPr lang="en-US" sz="1500" dirty="0" err="1" smtClean="0"/>
              <a:t>cience</a:t>
            </a:r>
            <a:r>
              <a:rPr lang="bg-BG" sz="1500" dirty="0" smtClean="0"/>
              <a:t> T</a:t>
            </a:r>
            <a:r>
              <a:rPr lang="en-US" sz="1500" dirty="0" err="1" smtClean="0"/>
              <a:t>eaching</a:t>
            </a:r>
            <a:r>
              <a:rPr lang="bg-BG" sz="1500" dirty="0" smtClean="0"/>
              <a:t>”, E-L</a:t>
            </a:r>
            <a:r>
              <a:rPr lang="en-US" sz="1500" dirty="0" smtClean="0"/>
              <a:t>earning</a:t>
            </a:r>
            <a:r>
              <a:rPr lang="bg-BG" sz="1500" dirty="0" smtClean="0"/>
              <a:t>, D</a:t>
            </a:r>
            <a:r>
              <a:rPr lang="en-US" sz="1500" dirty="0" err="1" smtClean="0"/>
              <a:t>istance</a:t>
            </a:r>
            <a:r>
              <a:rPr lang="bg-BG" sz="1500" dirty="0" smtClean="0"/>
              <a:t> E</a:t>
            </a:r>
            <a:r>
              <a:rPr lang="en-US" sz="1500" dirty="0" err="1" smtClean="0"/>
              <a:t>ducation</a:t>
            </a:r>
            <a:r>
              <a:rPr lang="bg-BG" sz="1500" dirty="0" smtClean="0"/>
              <a:t>… </a:t>
            </a:r>
            <a:r>
              <a:rPr lang="en-US" sz="1500" dirty="0" smtClean="0"/>
              <a:t>or the</a:t>
            </a:r>
            <a:r>
              <a:rPr lang="bg-BG" sz="1500" dirty="0" smtClean="0"/>
              <a:t> E</a:t>
            </a:r>
            <a:r>
              <a:rPr lang="en-US" sz="1500" dirty="0" err="1" smtClean="0"/>
              <a:t>ducation</a:t>
            </a:r>
            <a:r>
              <a:rPr lang="en-US" sz="1500" dirty="0" smtClean="0"/>
              <a:t> of</a:t>
            </a:r>
            <a:r>
              <a:rPr lang="bg-BG" sz="1500" dirty="0" smtClean="0"/>
              <a:t> 21</a:t>
            </a:r>
            <a:r>
              <a:rPr lang="en-US" sz="1500" baseline="30000" dirty="0" err="1" smtClean="0"/>
              <a:t>st</a:t>
            </a:r>
            <a:r>
              <a:rPr lang="bg-BG" sz="1500" dirty="0" smtClean="0"/>
              <a:t> C</a:t>
            </a:r>
            <a:r>
              <a:rPr lang="en-US" sz="1500" dirty="0" err="1" smtClean="0"/>
              <a:t>ebtury</a:t>
            </a:r>
            <a:r>
              <a:rPr lang="bg-BG" sz="1500" dirty="0" smtClean="0"/>
              <a:t>, Conference Procedeengs International Conference, Sofia 6-8 April 2011, </a:t>
            </a:r>
            <a:r>
              <a:rPr lang="en-US" sz="1500" dirty="0" smtClean="0"/>
              <a:t>ISBN: 978-954-9526-75-2</a:t>
            </a:r>
            <a:r>
              <a:rPr lang="bg-BG" sz="1500" dirty="0" smtClean="0"/>
              <a:t>, pp.118-122 </a:t>
            </a:r>
          </a:p>
          <a:p>
            <a:r>
              <a:rPr lang="en-US" sz="1500" dirty="0" smtClean="0"/>
              <a:t>Colburn A., (2000), An Inquiry Primer, Science Scope, March</a:t>
            </a:r>
            <a:endParaRPr lang="bg-BG" sz="1500" dirty="0" smtClean="0"/>
          </a:p>
          <a:p>
            <a:pPr lvl="0"/>
            <a:r>
              <a:rPr lang="en-US" sz="1500" u="sng" dirty="0" err="1" smtClean="0"/>
              <a:t>Sofoklis</a:t>
            </a:r>
            <a:r>
              <a:rPr lang="bg-BG" sz="1500" u="sng" dirty="0" smtClean="0"/>
              <a:t>,</a:t>
            </a:r>
            <a:r>
              <a:rPr lang="en-US" sz="1500" dirty="0" smtClean="0"/>
              <a:t> S</a:t>
            </a:r>
            <a:r>
              <a:rPr lang="bg-BG" sz="1500" dirty="0" smtClean="0"/>
              <a:t>.</a:t>
            </a:r>
            <a:r>
              <a:rPr lang="en-US" sz="1500" dirty="0" smtClean="0"/>
              <a:t>, </a:t>
            </a:r>
            <a:r>
              <a:rPr lang="en-US" sz="1500" dirty="0" err="1" smtClean="0"/>
              <a:t>Xanthoudaki</a:t>
            </a:r>
            <a:r>
              <a:rPr lang="bg-BG" sz="1500" dirty="0" smtClean="0"/>
              <a:t>, </a:t>
            </a:r>
            <a:r>
              <a:rPr lang="en-US" sz="1500" dirty="0" smtClean="0"/>
              <a:t>M</a:t>
            </a:r>
            <a:r>
              <a:rPr lang="bg-BG" sz="1500" dirty="0" smtClean="0"/>
              <a:t>., </a:t>
            </a:r>
            <a:r>
              <a:rPr lang="en-US" sz="1500" dirty="0" err="1" smtClean="0"/>
              <a:t>Calcagnini</a:t>
            </a:r>
            <a:r>
              <a:rPr lang="bg-BG" sz="1500" dirty="0" smtClean="0"/>
              <a:t>, </a:t>
            </a:r>
            <a:r>
              <a:rPr lang="en-US" sz="1500" dirty="0" smtClean="0"/>
              <a:t>S</a:t>
            </a:r>
            <a:r>
              <a:rPr lang="bg-BG" sz="1500" dirty="0" smtClean="0"/>
              <a:t>., </a:t>
            </a:r>
            <a:r>
              <a:rPr lang="en-US" sz="1500" dirty="0" err="1" smtClean="0"/>
              <a:t>Zervas</a:t>
            </a:r>
            <a:r>
              <a:rPr lang="bg-BG" sz="1500" dirty="0" smtClean="0"/>
              <a:t>, </a:t>
            </a:r>
            <a:r>
              <a:rPr lang="en-US" sz="1500" dirty="0" smtClean="0"/>
              <a:t>P,  </a:t>
            </a:r>
            <a:r>
              <a:rPr lang="en-US" sz="1500" dirty="0" err="1" smtClean="0"/>
              <a:t>Demetrios</a:t>
            </a:r>
            <a:r>
              <a:rPr lang="en-US" sz="1500" dirty="0" smtClean="0"/>
              <a:t>, G., The Pathway to Inquiry Based Science Teaching - D4.3 Teachers Guidelines</a:t>
            </a:r>
            <a:endParaRPr lang="bg-BG" sz="1500" dirty="0" smtClean="0"/>
          </a:p>
          <a:p>
            <a:pPr lvl="0"/>
            <a:r>
              <a:rPr lang="en-US" sz="1500" u="sng" dirty="0" err="1" smtClean="0"/>
              <a:t>Tzikopoulos</a:t>
            </a:r>
            <a:r>
              <a:rPr lang="en-US" sz="1500" u="sng" dirty="0" smtClean="0"/>
              <a:t>, A. (2010), Project </a:t>
            </a:r>
            <a:r>
              <a:rPr lang="en-US" sz="1500" u="sng" dirty="0" err="1" smtClean="0"/>
              <a:t>Propozal</a:t>
            </a:r>
            <a:r>
              <a:rPr lang="en-US" sz="1500" u="sng" dirty="0" smtClean="0"/>
              <a:t>: LD-skills: Development of learning design skills for enhancing students’ key competencies</a:t>
            </a:r>
            <a:endParaRPr lang="bg-BG" sz="1500" dirty="0" smtClean="0"/>
          </a:p>
          <a:p>
            <a:pPr lvl="0"/>
            <a:r>
              <a:rPr lang="en-US" sz="1500" u="sng" dirty="0" err="1" smtClean="0"/>
              <a:t>Tzikopoulos</a:t>
            </a:r>
            <a:r>
              <a:rPr lang="bg-BG" sz="1500" u="sng" dirty="0" smtClean="0"/>
              <a:t>, А.</a:t>
            </a:r>
            <a:r>
              <a:rPr lang="en-US" sz="1500" dirty="0" smtClean="0"/>
              <a:t>, </a:t>
            </a:r>
            <a:r>
              <a:rPr lang="en-US" sz="1500" dirty="0" err="1" smtClean="0"/>
              <a:t>Riviou</a:t>
            </a:r>
            <a:r>
              <a:rPr lang="bg-BG" sz="1500" dirty="0" smtClean="0"/>
              <a:t>, К., LD-skills: Development of learning Design Skills </a:t>
            </a:r>
            <a:r>
              <a:rPr lang="en-US" sz="1500" dirty="0" smtClean="0"/>
              <a:t>f</a:t>
            </a:r>
            <a:r>
              <a:rPr lang="bg-BG" sz="1500" dirty="0" smtClean="0"/>
              <a:t>or Enhancing </a:t>
            </a:r>
            <a:r>
              <a:rPr lang="bg-BG" sz="1500" dirty="0" err="1" smtClean="0"/>
              <a:t>Students'</a:t>
            </a:r>
            <a:r>
              <a:rPr lang="bg-BG" sz="1500" dirty="0" smtClean="0"/>
              <a:t> Key Competencies - D3.1 Training Scenarios and Curriculum Design</a:t>
            </a:r>
          </a:p>
          <a:p>
            <a:pPr lvl="0"/>
            <a:r>
              <a:rPr lang="bg-BG" sz="1500" u="sng" dirty="0" smtClean="0"/>
              <a:t>Борисов,</a:t>
            </a:r>
            <a:r>
              <a:rPr lang="bg-BG" sz="1500" dirty="0" smtClean="0"/>
              <a:t> Б., </a:t>
            </a:r>
            <a:r>
              <a:rPr lang="bg-BG" sz="1500" dirty="0" err="1" smtClean="0"/>
              <a:t>Марчев</a:t>
            </a:r>
            <a:r>
              <a:rPr lang="bg-BG" sz="1500" dirty="0" smtClean="0"/>
              <a:t>, Д., </a:t>
            </a:r>
            <a:r>
              <a:rPr lang="bg-BG" sz="1500" dirty="0" err="1" smtClean="0"/>
              <a:t>Кюркчиева</a:t>
            </a:r>
            <a:r>
              <a:rPr lang="bg-BG" sz="1500" dirty="0" smtClean="0"/>
              <a:t>, Д., Радева, В., Тончева, Н., Участието на Шуменски университет в европейски образователни проекти по природни науки, Bulgarian Astronomical Journal 17</a:t>
            </a:r>
            <a:r>
              <a:rPr lang="ru-RU" sz="1500" dirty="0" smtClean="0"/>
              <a:t>,</a:t>
            </a:r>
            <a:r>
              <a:rPr lang="bg-BG" sz="1500" dirty="0" smtClean="0"/>
              <a:t> 2011 </a:t>
            </a:r>
            <a:r>
              <a:rPr lang="ru-RU" sz="1500" dirty="0" smtClean="0"/>
              <a:t> </a:t>
            </a:r>
            <a:r>
              <a:rPr lang="en-US" sz="1500" u="sng" dirty="0" smtClean="0">
                <a:hlinkClick r:id="rId2"/>
              </a:rPr>
              <a:t>http</a:t>
            </a:r>
            <a:r>
              <a:rPr lang="ru-RU" sz="1500" u="sng" dirty="0" smtClean="0">
                <a:hlinkClick r:id="rId2"/>
              </a:rPr>
              <a:t>://</a:t>
            </a:r>
            <a:r>
              <a:rPr lang="en-US" sz="1500" u="sng" dirty="0" smtClean="0">
                <a:hlinkClick r:id="rId2"/>
              </a:rPr>
              <a:t>www</a:t>
            </a:r>
            <a:r>
              <a:rPr lang="ru-RU" sz="1500" u="sng" dirty="0" smtClean="0">
                <a:hlinkClick r:id="rId2"/>
              </a:rPr>
              <a:t>.</a:t>
            </a:r>
            <a:r>
              <a:rPr lang="en-US" sz="1500" u="sng" dirty="0" err="1" smtClean="0">
                <a:hlinkClick r:id="rId2"/>
              </a:rPr>
              <a:t>astro</a:t>
            </a:r>
            <a:r>
              <a:rPr lang="ru-RU" sz="1500" u="sng" dirty="0" smtClean="0">
                <a:hlinkClick r:id="rId2"/>
              </a:rPr>
              <a:t>.</a:t>
            </a:r>
            <a:r>
              <a:rPr lang="en-US" sz="1500" u="sng" dirty="0" smtClean="0">
                <a:hlinkClick r:id="rId2"/>
              </a:rPr>
              <a:t>bas</a:t>
            </a:r>
            <a:r>
              <a:rPr lang="ru-RU" sz="1500" u="sng" dirty="0" smtClean="0">
                <a:hlinkClick r:id="rId2"/>
              </a:rPr>
              <a:t>.</a:t>
            </a:r>
            <a:r>
              <a:rPr lang="en-US" sz="1500" u="sng" dirty="0" err="1" smtClean="0">
                <a:hlinkClick r:id="rId2"/>
              </a:rPr>
              <a:t>bg</a:t>
            </a:r>
            <a:r>
              <a:rPr lang="ru-RU" sz="1500" u="sng" dirty="0" smtClean="0">
                <a:hlinkClick r:id="rId2"/>
              </a:rPr>
              <a:t>/</a:t>
            </a:r>
            <a:r>
              <a:rPr lang="en-US" sz="1500" u="sng" dirty="0" smtClean="0">
                <a:hlinkClick r:id="rId2"/>
              </a:rPr>
              <a:t>AIJ</a:t>
            </a:r>
            <a:r>
              <a:rPr lang="ru-RU" sz="1500" u="sng" dirty="0" smtClean="0">
                <a:hlinkClick r:id="rId2"/>
              </a:rPr>
              <a:t>/</a:t>
            </a:r>
            <a:r>
              <a:rPr lang="en-US" sz="1500" u="sng" dirty="0" smtClean="0">
                <a:hlinkClick r:id="rId2"/>
              </a:rPr>
              <a:t>issues</a:t>
            </a:r>
            <a:r>
              <a:rPr lang="ru-RU" sz="1500" u="sng" dirty="0" smtClean="0">
                <a:hlinkClick r:id="rId2"/>
              </a:rPr>
              <a:t>/</a:t>
            </a:r>
            <a:r>
              <a:rPr lang="en-US" sz="1500" u="sng" dirty="0" smtClean="0">
                <a:hlinkClick r:id="rId2"/>
              </a:rPr>
              <a:t>n</a:t>
            </a:r>
            <a:r>
              <a:rPr lang="ru-RU" sz="1500" u="sng" dirty="0" smtClean="0">
                <a:hlinkClick r:id="rId2"/>
              </a:rPr>
              <a:t>17/</a:t>
            </a:r>
            <a:r>
              <a:rPr lang="en-US" sz="1500" u="sng" dirty="0" err="1" smtClean="0">
                <a:hlinkClick r:id="rId2"/>
              </a:rPr>
              <a:t>BBorisov</a:t>
            </a:r>
            <a:r>
              <a:rPr lang="ru-RU" sz="1500" u="sng" dirty="0" smtClean="0">
                <a:hlinkClick r:id="rId2"/>
              </a:rPr>
              <a:t>2.</a:t>
            </a:r>
            <a:r>
              <a:rPr lang="en-US" sz="1500" u="sng" dirty="0" err="1" smtClean="0">
                <a:hlinkClick r:id="rId2"/>
              </a:rPr>
              <a:t>pdf</a:t>
            </a:r>
            <a:endParaRPr lang="bg-BG" sz="1500" u="sng" dirty="0" smtClean="0"/>
          </a:p>
          <a:p>
            <a:pPr lvl="0"/>
            <a:r>
              <a:rPr lang="en-US" sz="1500" dirty="0" smtClean="0"/>
              <a:t>http://www.justsciencenow.com</a:t>
            </a:r>
            <a:endParaRPr lang="bg-BG" sz="1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500958" y="214290"/>
            <a:ext cx="1451768" cy="9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282" y="214290"/>
            <a:ext cx="1451768" cy="9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4" y="2000240"/>
            <a:ext cx="7632700" cy="2016224"/>
          </a:xfrm>
        </p:spPr>
        <p:txBody>
          <a:bodyPr/>
          <a:lstStyle/>
          <a:p>
            <a:r>
              <a:rPr lang="bg-BG" dirty="0" smtClean="0">
                <a:solidFill>
                  <a:schemeClr val="bg1">
                    <a:lumMod val="85000"/>
                  </a:schemeClr>
                </a:solidFill>
              </a:rPr>
              <a:t>Благодарим </a:t>
            </a:r>
            <a:r>
              <a:rPr lang="bg-BG" dirty="0">
                <a:solidFill>
                  <a:schemeClr val="bg1">
                    <a:lumMod val="85000"/>
                  </a:schemeClr>
                </a:solidFill>
              </a:rPr>
              <a:t>Ви за вниманието!</a:t>
            </a:r>
          </a:p>
        </p:txBody>
      </p:sp>
      <p:grpSp>
        <p:nvGrpSpPr>
          <p:cNvPr id="78855" name="Group 7"/>
          <p:cNvGrpSpPr>
            <a:grpSpLocks/>
          </p:cNvGrpSpPr>
          <p:nvPr/>
        </p:nvGrpSpPr>
        <p:grpSpPr bwMode="auto">
          <a:xfrm>
            <a:off x="7583146" y="5777095"/>
            <a:ext cx="1223962" cy="866145"/>
            <a:chOff x="4513" y="3067"/>
            <a:chExt cx="771" cy="72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8853" name="AutoShape 5">
              <a:hlinkClick r:id="" action="ppaction://hlinkshowjump?jump=endshow" highlightClick="1"/>
            </p:cNvPr>
            <p:cNvSpPr>
              <a:spLocks noChangeArrowheads="1"/>
            </p:cNvSpPr>
            <p:nvPr/>
          </p:nvSpPr>
          <p:spPr bwMode="auto">
            <a:xfrm>
              <a:off x="4513" y="3067"/>
              <a:ext cx="771" cy="726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bg-BG"/>
            </a:p>
          </p:txBody>
        </p:sp>
        <p:sp>
          <p:nvSpPr>
            <p:cNvPr id="78854" name="Text Box 6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626" y="3294"/>
              <a:ext cx="545" cy="2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bg-BG" b="1" dirty="0"/>
                <a:t>край</a:t>
              </a:r>
            </a:p>
          </p:txBody>
        </p:sp>
      </p:grpSp>
      <p:graphicFrame>
        <p:nvGraphicFramePr>
          <p:cNvPr id="11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1422445"/>
              </p:ext>
            </p:extLst>
          </p:nvPr>
        </p:nvGraphicFramePr>
        <p:xfrm>
          <a:off x="1071538" y="214290"/>
          <a:ext cx="7092255" cy="1512888"/>
        </p:xfrm>
        <a:graphic>
          <a:graphicData uri="http://schemas.openxmlformats.org/drawingml/2006/table">
            <a:tbl>
              <a:tblPr/>
              <a:tblGrid>
                <a:gridCol w="1800200"/>
                <a:gridCol w="1436582"/>
                <a:gridCol w="3855473"/>
              </a:tblGrid>
              <a:tr h="151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bar"/>
                          <a:cs typeface="Times New Roman" pitchFamily="18" charset="0"/>
                        </a:rPr>
                        <a:t>KONSTANTIN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GB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bar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bar"/>
                          <a:cs typeface="Times New Roman" pitchFamily="18" charset="0"/>
                        </a:rPr>
                        <a:t>PRESLAVSKY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bg-BG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bar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bar"/>
                          <a:cs typeface="Times New Roman" pitchFamily="18" charset="0"/>
                        </a:rPr>
                        <a:t>UNIVERSITY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bg-BG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ebar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ebar"/>
                          <a:cs typeface="Times New Roman" pitchFamily="18" charset="0"/>
                        </a:rPr>
                        <a:t>S H U M E N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657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bg-BG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ШУМЕНСКИ УНИВЕРСИТЕТ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3619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“</a:t>
                      </a:r>
                      <a:r>
                        <a:rPr kumimoji="0" lang="bg-BG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ЕПИСКОП КОНСТАНТИН   ПРЕСЛАВСКИ</a:t>
                      </a:r>
                      <a:r>
                        <a:rPr kumimoji="0" lang="bg-BG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”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214290"/>
            <a:ext cx="144145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3829" y="4602023"/>
            <a:ext cx="7922547" cy="235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marL="342900" indent="-342900" algn="just">
              <a:lnSpc>
                <a:spcPts val="3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bg-BG" sz="2000" i="1" dirty="0" smtClean="0">
                <a:solidFill>
                  <a:schemeClr val="tx1"/>
                </a:solidFill>
                <a:effectLst/>
              </a:rPr>
              <a:t>проф. д-р Драгомир Марчев - </a:t>
            </a:r>
            <a:r>
              <a:rPr lang="en-GB" sz="2000" dirty="0" smtClean="0">
                <a:solidFill>
                  <a:schemeClr val="tx1"/>
                </a:solidFill>
                <a:effectLst/>
                <a:hlinkClick r:id="rId4"/>
              </a:rPr>
              <a:t>d.marchev@shu-bg.net</a:t>
            </a:r>
            <a:endParaRPr lang="bg-BG" sz="2000" dirty="0" smtClean="0">
              <a:solidFill>
                <a:schemeClr val="tx1"/>
              </a:solidFill>
              <a:effectLst/>
            </a:endParaRPr>
          </a:p>
          <a:p>
            <a:pPr marL="342900" indent="-342900" algn="just">
              <a:lnSpc>
                <a:spcPts val="3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bg-BG" sz="2000" i="1" dirty="0" smtClean="0">
                <a:solidFill>
                  <a:schemeClr val="tx1"/>
                </a:solidFill>
                <a:effectLst/>
              </a:rPr>
              <a:t>проф. </a:t>
            </a:r>
            <a:r>
              <a:rPr lang="bg-BG" sz="2000" i="1" dirty="0" err="1" smtClean="0">
                <a:solidFill>
                  <a:schemeClr val="tx1"/>
                </a:solidFill>
                <a:effectLst/>
              </a:rPr>
              <a:t>дфзн</a:t>
            </a:r>
            <a:r>
              <a:rPr lang="bg-BG" sz="2000" i="1" dirty="0" smtClean="0">
                <a:solidFill>
                  <a:schemeClr val="tx1"/>
                </a:solidFill>
                <a:effectLst/>
              </a:rPr>
              <a:t> Диана </a:t>
            </a:r>
            <a:r>
              <a:rPr lang="bg-BG" sz="2000" i="1" dirty="0" err="1" smtClean="0">
                <a:solidFill>
                  <a:schemeClr val="tx1"/>
                </a:solidFill>
                <a:effectLst/>
              </a:rPr>
              <a:t>Кюркчиева</a:t>
            </a:r>
            <a:r>
              <a:rPr lang="bg-BG" sz="2000" i="1" dirty="0" smtClean="0">
                <a:solidFill>
                  <a:schemeClr val="tx1"/>
                </a:solidFill>
                <a:effectLst/>
              </a:rPr>
              <a:t> - </a:t>
            </a:r>
            <a:r>
              <a:rPr lang="en-US" sz="2000" dirty="0" smtClean="0">
                <a:solidFill>
                  <a:schemeClr val="tx1"/>
                </a:solidFill>
                <a:effectLst/>
                <a:hlinkClick r:id="rId5"/>
              </a:rPr>
              <a:t>d.kyurkchieva@shu-bg.net</a:t>
            </a:r>
            <a:r>
              <a:rPr lang="en-US" sz="2000" dirty="0" smtClean="0"/>
              <a:t> </a:t>
            </a:r>
            <a:endParaRPr lang="bg-BG" sz="2000" i="1" dirty="0" smtClean="0">
              <a:solidFill>
                <a:schemeClr val="tx1"/>
              </a:solidFill>
              <a:effectLst/>
            </a:endParaRPr>
          </a:p>
          <a:p>
            <a:pPr marL="342900" indent="-342900" algn="just">
              <a:lnSpc>
                <a:spcPts val="3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bg-BG" sz="2000" i="1" dirty="0" smtClean="0">
                <a:solidFill>
                  <a:schemeClr val="tx1"/>
                </a:solidFill>
                <a:effectLst/>
              </a:rPr>
              <a:t>доц. д-р НаталияТончева - </a:t>
            </a:r>
            <a:r>
              <a:rPr lang="en-GB" sz="2000" dirty="0" smtClean="0">
                <a:solidFill>
                  <a:schemeClr val="tx1"/>
                </a:solidFill>
                <a:effectLst/>
                <a:hlinkClick r:id="rId5"/>
              </a:rPr>
              <a:t>natalia_1@abv.bg</a:t>
            </a:r>
            <a:endParaRPr lang="bg-BG" sz="2000" dirty="0" smtClean="0">
              <a:solidFill>
                <a:schemeClr val="tx1"/>
              </a:solidFill>
              <a:effectLst/>
            </a:endParaRPr>
          </a:p>
          <a:p>
            <a:pPr marL="342900" indent="-342900" algn="just">
              <a:lnSpc>
                <a:spcPts val="3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bg-BG" sz="2000" i="1" dirty="0" smtClean="0">
                <a:solidFill>
                  <a:schemeClr val="tx1"/>
                </a:solidFill>
                <a:effectLst/>
              </a:rPr>
              <a:t>гл. ас. д-р Борислав Борисов - </a:t>
            </a:r>
            <a:r>
              <a:rPr lang="en-US" sz="2000" dirty="0" smtClean="0">
                <a:solidFill>
                  <a:schemeClr val="tx1"/>
                </a:solidFill>
                <a:effectLst/>
                <a:hlinkClick r:id="rId5"/>
              </a:rPr>
              <a:t>b.borisov@shu-bg.net</a:t>
            </a:r>
            <a:endParaRPr lang="bg-BG" sz="2000" dirty="0" smtClean="0">
              <a:solidFill>
                <a:schemeClr val="tx1"/>
              </a:solidFill>
              <a:effectLst/>
              <a:hlinkClick r:id="rId5"/>
            </a:endParaRPr>
          </a:p>
          <a:p>
            <a:pPr marL="342900" indent="-342900" algn="just">
              <a:lnSpc>
                <a:spcPts val="3000"/>
              </a:lnSpc>
              <a:buClr>
                <a:schemeClr val="accent2"/>
              </a:buClr>
              <a:buFont typeface="Arial" pitchFamily="34" charset="0"/>
              <a:buChar char="•"/>
            </a:pPr>
            <a:r>
              <a:rPr lang="bg-BG" sz="2000" i="1" dirty="0" smtClean="0">
                <a:solidFill>
                  <a:schemeClr val="tx1"/>
                </a:solidFill>
                <a:effectLst/>
              </a:rPr>
              <a:t>д-р Веселка Радева - </a:t>
            </a:r>
            <a:r>
              <a:rPr lang="en-US" sz="2000" dirty="0" smtClean="0">
                <a:solidFill>
                  <a:schemeClr val="tx1"/>
                </a:solidFill>
                <a:effectLst/>
                <a:hlinkClick r:id="rId5"/>
              </a:rPr>
              <a:t>veselka.radeva@gmail.com</a:t>
            </a:r>
            <a:endParaRPr lang="bg-BG" sz="2000" dirty="0" smtClean="0">
              <a:solidFill>
                <a:schemeClr val="tx1"/>
              </a:solidFill>
              <a:effectLst/>
              <a:hlinkClick r:id="rId5"/>
            </a:endParaRPr>
          </a:p>
          <a:p>
            <a:pPr algn="just">
              <a:lnSpc>
                <a:spcPct val="80000"/>
              </a:lnSpc>
            </a:pPr>
            <a:r>
              <a:rPr lang="bg-BG" sz="2000" dirty="0" smtClean="0">
                <a:effectLst/>
              </a:rPr>
              <a:t/>
            </a:r>
            <a:br>
              <a:rPr lang="bg-BG" sz="2000" dirty="0" smtClean="0">
                <a:effectLst/>
              </a:rPr>
            </a:br>
            <a:endParaRPr lang="bg-BG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414908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chemeClr val="accent2"/>
                </a:solidFill>
              </a:rPr>
              <a:t>За контакт:</a:t>
            </a:r>
            <a:endParaRPr lang="bg-BG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480" y="0"/>
            <a:ext cx="5929354" cy="1071546"/>
          </a:xfrm>
        </p:spPr>
        <p:txBody>
          <a:bodyPr>
            <a:normAutofit/>
          </a:bodyPr>
          <a:lstStyle/>
          <a:p>
            <a:r>
              <a:rPr lang="bg-BG" sz="2700" b="1" cap="all" dirty="0" smtClean="0"/>
              <a:t>Пътят</a:t>
            </a:r>
            <a:r>
              <a:rPr lang="bg-BG" sz="2800" b="1" cap="all" dirty="0" smtClean="0"/>
              <a:t> към обучение чрез проучване</a:t>
            </a:r>
            <a:endParaRPr lang="bg-BG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57158" y="1928802"/>
            <a:ext cx="6143668" cy="3883872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accent2"/>
              </a:buClr>
            </a:pPr>
            <a:r>
              <a:rPr lang="bg-BG" dirty="0" smtClean="0"/>
              <a:t>Европейски проект по седма рамкова програма </a:t>
            </a:r>
            <a:r>
              <a:rPr lang="en-US" dirty="0" smtClean="0"/>
              <a:t>FP7 </a:t>
            </a:r>
            <a:r>
              <a:rPr lang="bg-BG" dirty="0" smtClean="0"/>
              <a:t>в рамките на 2011-2013 </a:t>
            </a:r>
            <a:r>
              <a:rPr lang="bg-BG" dirty="0" smtClean="0"/>
              <a:t>година</a:t>
            </a:r>
          </a:p>
          <a:p>
            <a:pPr algn="just">
              <a:buClr>
                <a:schemeClr val="accent2"/>
              </a:buClr>
            </a:pPr>
            <a:endParaRPr lang="bg-BG" dirty="0" smtClean="0"/>
          </a:p>
          <a:p>
            <a:pPr algn="just">
              <a:buClr>
                <a:schemeClr val="accent2"/>
              </a:buClr>
              <a:buNone/>
            </a:pPr>
            <a:endParaRPr lang="bg-BG" dirty="0" smtClean="0"/>
          </a:p>
          <a:p>
            <a:pPr>
              <a:buClr>
                <a:schemeClr val="accent2"/>
              </a:buClr>
            </a:pPr>
            <a:r>
              <a:rPr lang="bg-BG" dirty="0" smtClean="0"/>
              <a:t>Продължение е на проекта </a:t>
            </a:r>
            <a:r>
              <a:rPr lang="bg-BG" i="1" dirty="0"/>
              <a:t>„COSMOS: An Advanced Scientific Repository for Science Teaching and Learning” </a:t>
            </a:r>
            <a:endParaRPr lang="bg-BG" dirty="0" smtClean="0"/>
          </a:p>
          <a:p>
            <a:endParaRPr lang="bg-BG" sz="3100" dirty="0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600" b="95841" l="3103" r="97320">
                        <a14:backgroundMark x1="29337" y1="80763" x2="29337" y2="80763"/>
                        <a14:backgroundMark x1="12976" y1="83189" x2="12976" y2="83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1928802"/>
            <a:ext cx="2062425" cy="167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8621" b="896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4" y="4429132"/>
            <a:ext cx="1793213" cy="65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500958" y="214290"/>
            <a:ext cx="1451768" cy="9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14282" y="214290"/>
            <a:ext cx="1451768" cy="9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28736"/>
            <a:ext cx="1785950" cy="3071834"/>
          </a:xfrm>
          <a:solidFill>
            <a:srgbClr val="FFCC66"/>
          </a:solidFill>
        </p:spPr>
        <p:txBody>
          <a:bodyPr>
            <a:normAutofit/>
          </a:bodyPr>
          <a:lstStyle/>
          <a:p>
            <a:pPr algn="ctr"/>
            <a:r>
              <a:rPr lang="bg-BG" sz="2000" i="1" dirty="0" err="1" smtClean="0"/>
              <a:t>О</a:t>
            </a:r>
            <a:r>
              <a:rPr lang="en-US" sz="2000" i="1" dirty="0" err="1" smtClean="0"/>
              <a:t>бучителни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дейности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за</a:t>
            </a:r>
            <a:r>
              <a:rPr lang="en-US" sz="2000" i="1" dirty="0" smtClean="0"/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отворен</a:t>
            </a:r>
            <a:r>
              <a:rPr lang="en-US" sz="2000" b="1" i="1" dirty="0" smtClean="0"/>
              <a:t> </a:t>
            </a:r>
            <a:r>
              <a:rPr lang="bg-BG" sz="2000" b="1" i="1" dirty="0" smtClean="0"/>
              <a:t/>
            </a:r>
            <a:br>
              <a:rPr lang="bg-BG" sz="2000" b="1" i="1" dirty="0" smtClean="0"/>
            </a:br>
            <a:r>
              <a:rPr lang="en-US" sz="2000" i="1" dirty="0" err="1" smtClean="0"/>
              <a:t>общ</a:t>
            </a:r>
            <a:r>
              <a:rPr lang="en-US" sz="2000" dirty="0" smtClean="0"/>
              <a:t> </a:t>
            </a:r>
            <a:r>
              <a:rPr lang="en-US" sz="2000" i="1" dirty="0" smtClean="0"/>
              <a:t>IBSE</a:t>
            </a:r>
            <a:r>
              <a:rPr lang="bg-BG" sz="2000" i="1" dirty="0" smtClean="0"/>
              <a:t> сценарий (</a:t>
            </a:r>
            <a:r>
              <a:rPr lang="en-US" sz="2000" i="1" dirty="0" smtClean="0"/>
              <a:t>Generic Open IBSE Scenario</a:t>
            </a:r>
            <a:r>
              <a:rPr lang="bg-BG" sz="2000" i="1" dirty="0" smtClean="0"/>
              <a:t>)</a:t>
            </a:r>
            <a:br>
              <a:rPr lang="bg-BG" sz="2000" i="1" dirty="0" smtClean="0"/>
            </a:br>
            <a:endParaRPr lang="bg-BG" sz="2000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214546" y="0"/>
            <a:ext cx="6929454" cy="6858001"/>
            <a:chOff x="1958" y="1744"/>
            <a:chExt cx="8017" cy="9767"/>
          </a:xfrm>
          <a:solidFill>
            <a:srgbClr val="FFCC66"/>
          </a:solidFill>
        </p:grpSpPr>
        <p:cxnSp>
          <p:nvCxnSpPr>
            <p:cNvPr id="98307" name="AutoShape 3"/>
            <p:cNvCxnSpPr>
              <a:cxnSpLocks noChangeShapeType="1"/>
            </p:cNvCxnSpPr>
            <p:nvPr/>
          </p:nvCxnSpPr>
          <p:spPr bwMode="auto">
            <a:xfrm>
              <a:off x="8003" y="2861"/>
              <a:ext cx="0" cy="495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98308" name="AutoShape 4"/>
            <p:cNvCxnSpPr>
              <a:cxnSpLocks noChangeShapeType="1"/>
            </p:cNvCxnSpPr>
            <p:nvPr/>
          </p:nvCxnSpPr>
          <p:spPr bwMode="auto">
            <a:xfrm>
              <a:off x="8003" y="4271"/>
              <a:ext cx="0" cy="495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98309" name="AutoShape 5"/>
            <p:cNvCxnSpPr>
              <a:cxnSpLocks noChangeShapeType="1"/>
            </p:cNvCxnSpPr>
            <p:nvPr/>
          </p:nvCxnSpPr>
          <p:spPr bwMode="auto">
            <a:xfrm>
              <a:off x="8002" y="5665"/>
              <a:ext cx="1" cy="495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98310" name="AutoShape 6"/>
            <p:cNvCxnSpPr>
              <a:cxnSpLocks noChangeShapeType="1"/>
            </p:cNvCxnSpPr>
            <p:nvPr/>
          </p:nvCxnSpPr>
          <p:spPr bwMode="auto">
            <a:xfrm>
              <a:off x="8002" y="7060"/>
              <a:ext cx="1" cy="495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98311" name="AutoShape 7"/>
            <p:cNvCxnSpPr>
              <a:cxnSpLocks noChangeShapeType="1"/>
            </p:cNvCxnSpPr>
            <p:nvPr/>
          </p:nvCxnSpPr>
          <p:spPr bwMode="auto">
            <a:xfrm>
              <a:off x="8002" y="8455"/>
              <a:ext cx="1" cy="495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98312" name="AutoShape 8"/>
            <p:cNvCxnSpPr>
              <a:cxnSpLocks noChangeShapeType="1"/>
            </p:cNvCxnSpPr>
            <p:nvPr/>
          </p:nvCxnSpPr>
          <p:spPr bwMode="auto">
            <a:xfrm>
              <a:off x="8002" y="9850"/>
              <a:ext cx="1" cy="495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round/>
              <a:headEnd/>
              <a:tailEnd type="triangle" w="med" len="med"/>
            </a:ln>
          </p:spPr>
        </p:cxnSp>
        <p:sp>
          <p:nvSpPr>
            <p:cNvPr id="98313" name="AutoShape 9"/>
            <p:cNvSpPr>
              <a:spLocks noChangeArrowheads="1"/>
            </p:cNvSpPr>
            <p:nvPr/>
          </p:nvSpPr>
          <p:spPr bwMode="auto">
            <a:xfrm>
              <a:off x="1958" y="10345"/>
              <a:ext cx="3852" cy="1017"/>
            </a:xfrm>
            <a:prstGeom prst="flowChartAlternateProcess">
              <a:avLst/>
            </a:prstGeom>
            <a:grpFill/>
            <a:ln w="38100">
              <a:solidFill>
                <a:schemeClr val="accent2">
                  <a:lumMod val="25000"/>
                </a:schemeClr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bg-BG" sz="16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Фаза 7: Рефлексия </a:t>
              </a:r>
              <a:r>
                <a:rPr kumimoji="0" lang="bg-BG" sz="16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– проследяваме процеса на проучване</a:t>
              </a:r>
              <a:endPara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98314" name="AutoShape 10"/>
            <p:cNvCxnSpPr>
              <a:cxnSpLocks noChangeShapeType="1"/>
            </p:cNvCxnSpPr>
            <p:nvPr/>
          </p:nvCxnSpPr>
          <p:spPr bwMode="auto">
            <a:xfrm>
              <a:off x="3883" y="2861"/>
              <a:ext cx="1" cy="393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98315" name="AutoShape 11"/>
            <p:cNvCxnSpPr>
              <a:cxnSpLocks noChangeShapeType="1"/>
            </p:cNvCxnSpPr>
            <p:nvPr/>
          </p:nvCxnSpPr>
          <p:spPr bwMode="auto">
            <a:xfrm>
              <a:off x="3883" y="4271"/>
              <a:ext cx="1" cy="393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98316" name="AutoShape 12"/>
            <p:cNvCxnSpPr>
              <a:cxnSpLocks noChangeShapeType="1"/>
            </p:cNvCxnSpPr>
            <p:nvPr/>
          </p:nvCxnSpPr>
          <p:spPr bwMode="auto">
            <a:xfrm>
              <a:off x="3883" y="5680"/>
              <a:ext cx="1" cy="393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98317" name="AutoShape 13"/>
            <p:cNvCxnSpPr>
              <a:cxnSpLocks noChangeShapeType="1"/>
            </p:cNvCxnSpPr>
            <p:nvPr/>
          </p:nvCxnSpPr>
          <p:spPr bwMode="auto">
            <a:xfrm>
              <a:off x="3883" y="7090"/>
              <a:ext cx="1" cy="393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98318" name="AutoShape 14"/>
            <p:cNvCxnSpPr>
              <a:cxnSpLocks noChangeShapeType="1"/>
            </p:cNvCxnSpPr>
            <p:nvPr/>
          </p:nvCxnSpPr>
          <p:spPr bwMode="auto">
            <a:xfrm>
              <a:off x="3883" y="8455"/>
              <a:ext cx="1" cy="393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98319" name="AutoShape 15"/>
            <p:cNvCxnSpPr>
              <a:cxnSpLocks noChangeShapeType="1"/>
            </p:cNvCxnSpPr>
            <p:nvPr/>
          </p:nvCxnSpPr>
          <p:spPr bwMode="auto">
            <a:xfrm>
              <a:off x="3883" y="9865"/>
              <a:ext cx="1" cy="393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round/>
              <a:headEnd/>
              <a:tailEnd type="triangle" w="med" len="med"/>
            </a:ln>
          </p:spPr>
        </p:cxnSp>
        <p:sp>
          <p:nvSpPr>
            <p:cNvPr id="98320" name="AutoShape 16"/>
            <p:cNvSpPr>
              <a:spLocks noChangeArrowheads="1"/>
            </p:cNvSpPr>
            <p:nvPr/>
          </p:nvSpPr>
          <p:spPr bwMode="auto">
            <a:xfrm flipH="1">
              <a:off x="6180" y="1744"/>
              <a:ext cx="3645" cy="1417"/>
            </a:xfrm>
            <a:prstGeom prst="notchedRightArrow">
              <a:avLst>
                <a:gd name="adj1" fmla="val 71787"/>
                <a:gd name="adj2" fmla="val 47505"/>
              </a:avLst>
            </a:prstGeom>
            <a:grpFill/>
            <a:ln w="9525">
              <a:solidFill>
                <a:schemeClr val="accent2">
                  <a:lumMod val="25000"/>
                </a:schemeClr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bg-BG" sz="16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Поставяне на научно-ориентирани въпроси </a:t>
              </a:r>
              <a:endPara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8321" name="AutoShape 17"/>
            <p:cNvSpPr>
              <a:spLocks noChangeArrowheads="1"/>
            </p:cNvSpPr>
            <p:nvPr/>
          </p:nvSpPr>
          <p:spPr bwMode="auto">
            <a:xfrm>
              <a:off x="1958" y="1946"/>
              <a:ext cx="3852" cy="1017"/>
            </a:xfrm>
            <a:prstGeom prst="flowChartAlternateProcess">
              <a:avLst/>
            </a:prstGeom>
            <a:grpFill/>
            <a:ln w="38100">
              <a:solidFill>
                <a:schemeClr val="accent2">
                  <a:lumMod val="25000"/>
                </a:schemeClr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bg-BG" sz="16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Фаза 1: Въпрос – </a:t>
              </a:r>
              <a:r>
                <a:rPr kumimoji="0" lang="bg-BG" sz="16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изследване на научно-ориентирани въпроси</a:t>
              </a:r>
              <a:endPara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8322" name="AutoShape 18"/>
            <p:cNvSpPr>
              <a:spLocks noChangeArrowheads="1"/>
            </p:cNvSpPr>
            <p:nvPr/>
          </p:nvSpPr>
          <p:spPr bwMode="auto">
            <a:xfrm>
              <a:off x="1958" y="3356"/>
              <a:ext cx="3852" cy="1017"/>
            </a:xfrm>
            <a:prstGeom prst="flowChartAlternateProcess">
              <a:avLst/>
            </a:prstGeom>
            <a:grpFill/>
            <a:ln w="38100">
              <a:solidFill>
                <a:schemeClr val="accent2">
                  <a:lumMod val="25000"/>
                </a:schemeClr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bg-BG" sz="16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Фаза 2: Доказателства </a:t>
              </a:r>
              <a:r>
                <a:rPr kumimoji="0" lang="bg-BG" sz="16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– подбираме факти</a:t>
              </a:r>
              <a:endPara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8323" name="AutoShape 19"/>
            <p:cNvSpPr>
              <a:spLocks noChangeArrowheads="1"/>
            </p:cNvSpPr>
            <p:nvPr/>
          </p:nvSpPr>
          <p:spPr bwMode="auto">
            <a:xfrm>
              <a:off x="1958" y="4765"/>
              <a:ext cx="3852" cy="1017"/>
            </a:xfrm>
            <a:prstGeom prst="flowChartAlternateProcess">
              <a:avLst/>
            </a:prstGeom>
            <a:grpFill/>
            <a:ln w="38100">
              <a:solidFill>
                <a:schemeClr val="accent2">
                  <a:lumMod val="25000"/>
                </a:schemeClr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bg-BG" sz="16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Фаза 3: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bg-BG" sz="16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Анализ </a:t>
              </a:r>
              <a:r>
                <a:rPr kumimoji="0" lang="bg-BG" sz="16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– анализираме фактите</a:t>
              </a:r>
              <a:endPara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8324" name="AutoShape 20"/>
            <p:cNvSpPr>
              <a:spLocks noChangeArrowheads="1"/>
            </p:cNvSpPr>
            <p:nvPr/>
          </p:nvSpPr>
          <p:spPr bwMode="auto">
            <a:xfrm>
              <a:off x="1958" y="6175"/>
              <a:ext cx="3852" cy="1017"/>
            </a:xfrm>
            <a:prstGeom prst="flowChartAlternateProcess">
              <a:avLst/>
            </a:prstGeom>
            <a:grpFill/>
            <a:ln w="38100">
              <a:solidFill>
                <a:schemeClr val="accent2">
                  <a:lumMod val="25000"/>
                </a:schemeClr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bg-BG" sz="16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Фаза 4: Обяснение </a:t>
              </a:r>
              <a:r>
                <a:rPr kumimoji="0" lang="bg-BG" sz="16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– Формулираме обяснения</a:t>
              </a:r>
              <a:endPara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8325" name="AutoShape 21"/>
            <p:cNvSpPr>
              <a:spLocks noChangeArrowheads="1"/>
            </p:cNvSpPr>
            <p:nvPr/>
          </p:nvSpPr>
          <p:spPr bwMode="auto">
            <a:xfrm>
              <a:off x="1958" y="7555"/>
              <a:ext cx="3852" cy="1017"/>
            </a:xfrm>
            <a:prstGeom prst="flowChartAlternateProcess">
              <a:avLst/>
            </a:prstGeom>
            <a:grpFill/>
            <a:ln w="38100">
              <a:solidFill>
                <a:schemeClr val="accent2">
                  <a:lumMod val="25000"/>
                </a:schemeClr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bg-BG" sz="16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Фаза 5: Връзка – </a:t>
              </a:r>
              <a:r>
                <a:rPr kumimoji="0" lang="bg-BG" sz="16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свързване на обясненията</a:t>
              </a:r>
              <a:endPara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8326" name="AutoShape 22"/>
            <p:cNvSpPr>
              <a:spLocks noChangeArrowheads="1"/>
            </p:cNvSpPr>
            <p:nvPr/>
          </p:nvSpPr>
          <p:spPr bwMode="auto">
            <a:xfrm>
              <a:off x="1958" y="8950"/>
              <a:ext cx="3852" cy="1017"/>
            </a:xfrm>
            <a:prstGeom prst="flowChartAlternateProcess">
              <a:avLst/>
            </a:prstGeom>
            <a:grpFill/>
            <a:ln w="38100">
              <a:solidFill>
                <a:schemeClr val="accent2">
                  <a:lumMod val="25000"/>
                </a:schemeClr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bg-BG" sz="16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Фаза 6: Комуникация – </a:t>
              </a:r>
              <a:r>
                <a:rPr kumimoji="0" lang="bg-BG" sz="16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обсъждаме и аргументираме</a:t>
              </a:r>
              <a:endPara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98327" name="AutoShape 23"/>
            <p:cNvCxnSpPr>
              <a:cxnSpLocks noChangeShapeType="1"/>
            </p:cNvCxnSpPr>
            <p:nvPr/>
          </p:nvCxnSpPr>
          <p:spPr bwMode="auto">
            <a:xfrm>
              <a:off x="1958" y="3161"/>
              <a:ext cx="7942" cy="1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prstDash val="lgDash"/>
              <a:round/>
              <a:headEnd/>
              <a:tailEnd/>
            </a:ln>
          </p:spPr>
        </p:cxnSp>
        <p:cxnSp>
          <p:nvCxnSpPr>
            <p:cNvPr id="98328" name="AutoShape 24"/>
            <p:cNvCxnSpPr>
              <a:cxnSpLocks noChangeShapeType="1"/>
            </p:cNvCxnSpPr>
            <p:nvPr/>
          </p:nvCxnSpPr>
          <p:spPr bwMode="auto">
            <a:xfrm>
              <a:off x="1958" y="4571"/>
              <a:ext cx="7942" cy="1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prstDash val="lgDash"/>
              <a:round/>
              <a:headEnd/>
              <a:tailEnd/>
            </a:ln>
          </p:spPr>
        </p:cxnSp>
        <p:cxnSp>
          <p:nvCxnSpPr>
            <p:cNvPr id="98329" name="AutoShape 25"/>
            <p:cNvCxnSpPr>
              <a:cxnSpLocks noChangeShapeType="1"/>
            </p:cNvCxnSpPr>
            <p:nvPr/>
          </p:nvCxnSpPr>
          <p:spPr bwMode="auto">
            <a:xfrm>
              <a:off x="1958" y="6010"/>
              <a:ext cx="7942" cy="1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prstDash val="lgDash"/>
              <a:round/>
              <a:headEnd/>
              <a:tailEnd/>
            </a:ln>
          </p:spPr>
        </p:cxnSp>
        <p:cxnSp>
          <p:nvCxnSpPr>
            <p:cNvPr id="98330" name="AutoShape 26"/>
            <p:cNvCxnSpPr>
              <a:cxnSpLocks noChangeShapeType="1"/>
            </p:cNvCxnSpPr>
            <p:nvPr/>
          </p:nvCxnSpPr>
          <p:spPr bwMode="auto">
            <a:xfrm>
              <a:off x="1958" y="7390"/>
              <a:ext cx="7942" cy="1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prstDash val="lgDash"/>
              <a:round/>
              <a:headEnd/>
              <a:tailEnd/>
            </a:ln>
          </p:spPr>
        </p:cxnSp>
        <p:cxnSp>
          <p:nvCxnSpPr>
            <p:cNvPr id="98331" name="AutoShape 27"/>
            <p:cNvCxnSpPr>
              <a:cxnSpLocks noChangeShapeType="1"/>
            </p:cNvCxnSpPr>
            <p:nvPr/>
          </p:nvCxnSpPr>
          <p:spPr bwMode="auto">
            <a:xfrm>
              <a:off x="2033" y="8755"/>
              <a:ext cx="7942" cy="1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prstDash val="lgDash"/>
              <a:round/>
              <a:headEnd/>
              <a:tailEnd/>
            </a:ln>
          </p:spPr>
        </p:cxnSp>
        <p:cxnSp>
          <p:nvCxnSpPr>
            <p:cNvPr id="98332" name="AutoShape 28"/>
            <p:cNvCxnSpPr>
              <a:cxnSpLocks noChangeShapeType="1"/>
            </p:cNvCxnSpPr>
            <p:nvPr/>
          </p:nvCxnSpPr>
          <p:spPr bwMode="auto">
            <a:xfrm>
              <a:off x="1958" y="10180"/>
              <a:ext cx="7942" cy="1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prstDash val="lgDash"/>
              <a:round/>
              <a:headEnd/>
              <a:tailEnd/>
            </a:ln>
          </p:spPr>
        </p:cxnSp>
        <p:sp>
          <p:nvSpPr>
            <p:cNvPr id="98333" name="AutoShape 29"/>
            <p:cNvSpPr>
              <a:spLocks noChangeArrowheads="1"/>
            </p:cNvSpPr>
            <p:nvPr/>
          </p:nvSpPr>
          <p:spPr bwMode="auto">
            <a:xfrm flipH="1">
              <a:off x="6180" y="3136"/>
              <a:ext cx="3645" cy="1417"/>
            </a:xfrm>
            <a:prstGeom prst="notchedRightArrow">
              <a:avLst>
                <a:gd name="adj1" fmla="val 71787"/>
                <a:gd name="adj2" fmla="val 47505"/>
              </a:avLst>
            </a:prstGeom>
            <a:grpFill/>
            <a:ln w="9525">
              <a:solidFill>
                <a:schemeClr val="accent2">
                  <a:lumMod val="25000"/>
                </a:schemeClr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bg-BG" sz="16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Събиране на данни и доказателства</a:t>
              </a:r>
              <a:endPara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8334" name="AutoShape 30"/>
            <p:cNvSpPr>
              <a:spLocks noChangeArrowheads="1"/>
            </p:cNvSpPr>
            <p:nvPr/>
          </p:nvSpPr>
          <p:spPr bwMode="auto">
            <a:xfrm flipH="1">
              <a:off x="6180" y="4528"/>
              <a:ext cx="3645" cy="1417"/>
            </a:xfrm>
            <a:prstGeom prst="notchedRightArrow">
              <a:avLst>
                <a:gd name="adj1" fmla="val 71787"/>
                <a:gd name="adj2" fmla="val 47505"/>
              </a:avLst>
            </a:prstGeom>
            <a:grpFill/>
            <a:ln w="9525">
              <a:solidFill>
                <a:schemeClr val="accent2">
                  <a:lumMod val="25000"/>
                </a:schemeClr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bg-BG" sz="16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Избор на метод за анализ на данните</a:t>
              </a:r>
              <a:endPara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8335" name="AutoShape 31"/>
            <p:cNvSpPr>
              <a:spLocks noChangeArrowheads="1"/>
            </p:cNvSpPr>
            <p:nvPr/>
          </p:nvSpPr>
          <p:spPr bwMode="auto">
            <a:xfrm flipH="1">
              <a:off x="6180" y="5919"/>
              <a:ext cx="3645" cy="1417"/>
            </a:xfrm>
            <a:prstGeom prst="notchedRightArrow">
              <a:avLst>
                <a:gd name="adj1" fmla="val 71787"/>
                <a:gd name="adj2" fmla="val 47505"/>
              </a:avLst>
            </a:prstGeom>
            <a:grpFill/>
            <a:ln w="9525">
              <a:solidFill>
                <a:schemeClr val="accent2">
                  <a:lumMod val="25000"/>
                </a:schemeClr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bg-BG" sz="16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Избор на формулировки в обясненията </a:t>
              </a:r>
              <a:endPara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8336" name="AutoShape 32"/>
            <p:cNvSpPr>
              <a:spLocks noChangeArrowheads="1"/>
            </p:cNvSpPr>
            <p:nvPr/>
          </p:nvSpPr>
          <p:spPr bwMode="auto">
            <a:xfrm flipH="1">
              <a:off x="6180" y="7311"/>
              <a:ext cx="3645" cy="1417"/>
            </a:xfrm>
            <a:prstGeom prst="notchedRightArrow">
              <a:avLst>
                <a:gd name="adj1" fmla="val 71787"/>
                <a:gd name="adj2" fmla="val 47505"/>
              </a:avLst>
            </a:prstGeom>
            <a:grpFill/>
            <a:ln w="9525">
              <a:solidFill>
                <a:schemeClr val="accent2">
                  <a:lumMod val="25000"/>
                </a:schemeClr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bg-BG" sz="16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Осъществяване на връзка между ресурсите</a:t>
              </a:r>
              <a:r>
                <a:rPr kumimoji="0" lang="bg-BG" sz="16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 </a:t>
              </a:r>
              <a:r>
                <a:rPr kumimoji="0" lang="bg-BG" sz="16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и научното познание</a:t>
              </a:r>
              <a:endPara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8337" name="AutoShape 33"/>
            <p:cNvSpPr>
              <a:spLocks noChangeArrowheads="1"/>
            </p:cNvSpPr>
            <p:nvPr/>
          </p:nvSpPr>
          <p:spPr bwMode="auto">
            <a:xfrm flipH="1">
              <a:off x="6180" y="8703"/>
              <a:ext cx="3645" cy="1417"/>
            </a:xfrm>
            <a:prstGeom prst="notchedRightArrow">
              <a:avLst>
                <a:gd name="adj1" fmla="val 71787"/>
                <a:gd name="adj2" fmla="val 47505"/>
              </a:avLst>
            </a:prstGeom>
            <a:grpFill/>
            <a:ln w="9525">
              <a:solidFill>
                <a:schemeClr val="accent2">
                  <a:lumMod val="25000"/>
                </a:schemeClr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bg-BG" sz="16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Избор на комуникация </a:t>
              </a:r>
              <a:endPara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8338" name="AutoShape 34"/>
            <p:cNvSpPr>
              <a:spLocks noChangeArrowheads="1"/>
            </p:cNvSpPr>
            <p:nvPr/>
          </p:nvSpPr>
          <p:spPr bwMode="auto">
            <a:xfrm flipH="1">
              <a:off x="6180" y="10094"/>
              <a:ext cx="3645" cy="1417"/>
            </a:xfrm>
            <a:prstGeom prst="notchedRightArrow">
              <a:avLst>
                <a:gd name="adj1" fmla="val 71787"/>
                <a:gd name="adj2" fmla="val 47505"/>
              </a:avLst>
            </a:prstGeom>
            <a:grpFill/>
            <a:ln w="9525">
              <a:solidFill>
                <a:schemeClr val="accent2">
                  <a:lumMod val="25000"/>
                </a:schemeClr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bg-BG" sz="16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Осъществяване на рефлексия върху процеса на проучване</a:t>
              </a:r>
              <a:endPara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6" name="Action Button: Return 35">
            <a:hlinkClick r:id="" action="ppaction://hlinkshowjump?jump=lastslideviewed" highlightClick="1"/>
          </p:cNvPr>
          <p:cNvSpPr/>
          <p:nvPr/>
        </p:nvSpPr>
        <p:spPr>
          <a:xfrm>
            <a:off x="571472" y="5857892"/>
            <a:ext cx="928694" cy="642942"/>
          </a:xfrm>
          <a:prstGeom prst="actionButtonRetur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71678"/>
            <a:ext cx="1785918" cy="2643206"/>
          </a:xfrm>
          <a:solidFill>
            <a:srgbClr val="FFCC66"/>
          </a:solidFill>
        </p:spPr>
        <p:txBody>
          <a:bodyPr>
            <a:noAutofit/>
          </a:bodyPr>
          <a:lstStyle/>
          <a:p>
            <a:pPr algn="ctr"/>
            <a:r>
              <a:rPr lang="bg-BG" sz="2000" i="1" dirty="0" smtClean="0"/>
              <a:t>О</a:t>
            </a:r>
            <a:r>
              <a:rPr lang="en-US" sz="2000" i="1" dirty="0" err="1" smtClean="0"/>
              <a:t>бучителни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дейности</a:t>
            </a:r>
            <a:r>
              <a:rPr lang="bg-BG" sz="2000" i="1" dirty="0" smtClean="0"/>
              <a:t/>
            </a:r>
            <a:br>
              <a:rPr lang="bg-BG" sz="2000" i="1" dirty="0" smtClean="0"/>
            </a:br>
            <a:r>
              <a:rPr lang="en-US" sz="2000" i="1" dirty="0" smtClean="0"/>
              <a:t> </a:t>
            </a:r>
            <a:r>
              <a:rPr lang="en-US" sz="2000" i="1" dirty="0" smtClean="0"/>
              <a:t>в </a:t>
            </a:r>
            <a:r>
              <a:rPr lang="bg-BG" sz="2000" i="1" dirty="0" err="1" smtClean="0"/>
              <a:t>о</a:t>
            </a:r>
            <a:r>
              <a:rPr lang="en-US" sz="2000" i="1" dirty="0" err="1" smtClean="0"/>
              <a:t>бщ</a:t>
            </a:r>
            <a:r>
              <a:rPr lang="en-US" sz="2000" i="1" dirty="0" smtClean="0"/>
              <a:t> </a:t>
            </a:r>
            <a:r>
              <a:rPr lang="bg-BG" sz="2000" i="1" dirty="0" smtClean="0"/>
              <a:t/>
            </a:r>
            <a:br>
              <a:rPr lang="bg-BG" sz="2000" i="1" dirty="0" smtClean="0"/>
            </a:br>
            <a:r>
              <a:rPr lang="en-US" sz="2000" b="1" i="1" dirty="0" err="1" smtClean="0">
                <a:solidFill>
                  <a:srgbClr val="FF0000"/>
                </a:solidFill>
              </a:rPr>
              <a:t>насочен</a:t>
            </a:r>
            <a:r>
              <a:rPr lang="bg-BG" sz="2000" b="1" i="1" dirty="0" smtClean="0">
                <a:solidFill>
                  <a:srgbClr val="FF0000"/>
                </a:solidFill>
              </a:rPr>
              <a:t/>
            </a:r>
            <a:br>
              <a:rPr lang="bg-BG" sz="2000" b="1" i="1" dirty="0" smtClean="0">
                <a:solidFill>
                  <a:srgbClr val="FF0000"/>
                </a:solidFill>
              </a:rPr>
            </a:b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smtClean="0"/>
              <a:t>IBSE </a:t>
            </a:r>
            <a:r>
              <a:rPr lang="en-US" sz="2000" i="1" dirty="0" err="1" smtClean="0"/>
              <a:t>сценарий</a:t>
            </a:r>
            <a:r>
              <a:rPr lang="bg-BG" sz="2000" i="1" dirty="0" smtClean="0"/>
              <a:t/>
            </a:r>
            <a:br>
              <a:rPr lang="bg-BG" sz="2000" i="1" dirty="0" smtClean="0"/>
            </a:br>
            <a:endParaRPr lang="bg-BG" sz="2000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781919" y="214290"/>
            <a:ext cx="7362081" cy="6643710"/>
            <a:chOff x="1958" y="1744"/>
            <a:chExt cx="8262" cy="9767"/>
          </a:xfrm>
          <a:solidFill>
            <a:srgbClr val="FFCC66"/>
          </a:solidFill>
        </p:grpSpPr>
        <p:cxnSp>
          <p:nvCxnSpPr>
            <p:cNvPr id="99331" name="AutoShape 3"/>
            <p:cNvCxnSpPr>
              <a:cxnSpLocks noChangeShapeType="1"/>
            </p:cNvCxnSpPr>
            <p:nvPr/>
          </p:nvCxnSpPr>
          <p:spPr bwMode="auto">
            <a:xfrm>
              <a:off x="8003" y="2861"/>
              <a:ext cx="0" cy="495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99332" name="AutoShape 4"/>
            <p:cNvCxnSpPr>
              <a:cxnSpLocks noChangeShapeType="1"/>
            </p:cNvCxnSpPr>
            <p:nvPr/>
          </p:nvCxnSpPr>
          <p:spPr bwMode="auto">
            <a:xfrm>
              <a:off x="8003" y="4271"/>
              <a:ext cx="0" cy="495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99333" name="AutoShape 5"/>
            <p:cNvCxnSpPr>
              <a:cxnSpLocks noChangeShapeType="1"/>
            </p:cNvCxnSpPr>
            <p:nvPr/>
          </p:nvCxnSpPr>
          <p:spPr bwMode="auto">
            <a:xfrm>
              <a:off x="8002" y="5665"/>
              <a:ext cx="1" cy="495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99334" name="AutoShape 6"/>
            <p:cNvCxnSpPr>
              <a:cxnSpLocks noChangeShapeType="1"/>
            </p:cNvCxnSpPr>
            <p:nvPr/>
          </p:nvCxnSpPr>
          <p:spPr bwMode="auto">
            <a:xfrm>
              <a:off x="8002" y="7060"/>
              <a:ext cx="1" cy="495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99335" name="AutoShape 7"/>
            <p:cNvCxnSpPr>
              <a:cxnSpLocks noChangeShapeType="1"/>
            </p:cNvCxnSpPr>
            <p:nvPr/>
          </p:nvCxnSpPr>
          <p:spPr bwMode="auto">
            <a:xfrm>
              <a:off x="8002" y="8455"/>
              <a:ext cx="1" cy="495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99336" name="AutoShape 8"/>
            <p:cNvCxnSpPr>
              <a:cxnSpLocks noChangeShapeType="1"/>
            </p:cNvCxnSpPr>
            <p:nvPr/>
          </p:nvCxnSpPr>
          <p:spPr bwMode="auto">
            <a:xfrm>
              <a:off x="8002" y="9850"/>
              <a:ext cx="1" cy="495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round/>
              <a:headEnd/>
              <a:tailEnd type="triangle" w="med" len="med"/>
            </a:ln>
          </p:spPr>
        </p:cxnSp>
        <p:sp>
          <p:nvSpPr>
            <p:cNvPr id="99337" name="AutoShape 9"/>
            <p:cNvSpPr>
              <a:spLocks noChangeArrowheads="1"/>
            </p:cNvSpPr>
            <p:nvPr/>
          </p:nvSpPr>
          <p:spPr bwMode="auto">
            <a:xfrm>
              <a:off x="1958" y="10345"/>
              <a:ext cx="3852" cy="1017"/>
            </a:xfrm>
            <a:prstGeom prst="flowChartAlternateProcess">
              <a:avLst/>
            </a:prstGeom>
            <a:grpFill/>
            <a:ln w="38100">
              <a:solidFill>
                <a:schemeClr val="accent2">
                  <a:lumMod val="25000"/>
                </a:schemeClr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bg-BG" sz="16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Фаза 7: Рефлексия </a:t>
              </a:r>
              <a:r>
                <a:rPr kumimoji="0" lang="bg-BG" sz="16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– проследяваме процеса на проучване</a:t>
              </a:r>
              <a:endPara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99338" name="AutoShape 10"/>
            <p:cNvCxnSpPr>
              <a:cxnSpLocks noChangeShapeType="1"/>
            </p:cNvCxnSpPr>
            <p:nvPr/>
          </p:nvCxnSpPr>
          <p:spPr bwMode="auto">
            <a:xfrm>
              <a:off x="3883" y="2861"/>
              <a:ext cx="1" cy="393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99339" name="AutoShape 11"/>
            <p:cNvCxnSpPr>
              <a:cxnSpLocks noChangeShapeType="1"/>
            </p:cNvCxnSpPr>
            <p:nvPr/>
          </p:nvCxnSpPr>
          <p:spPr bwMode="auto">
            <a:xfrm>
              <a:off x="3883" y="4271"/>
              <a:ext cx="1" cy="393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99340" name="AutoShape 12"/>
            <p:cNvCxnSpPr>
              <a:cxnSpLocks noChangeShapeType="1"/>
            </p:cNvCxnSpPr>
            <p:nvPr/>
          </p:nvCxnSpPr>
          <p:spPr bwMode="auto">
            <a:xfrm>
              <a:off x="3883" y="5680"/>
              <a:ext cx="1" cy="393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99341" name="AutoShape 13"/>
            <p:cNvCxnSpPr>
              <a:cxnSpLocks noChangeShapeType="1"/>
            </p:cNvCxnSpPr>
            <p:nvPr/>
          </p:nvCxnSpPr>
          <p:spPr bwMode="auto">
            <a:xfrm>
              <a:off x="3883" y="7090"/>
              <a:ext cx="1" cy="393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99342" name="AutoShape 14"/>
            <p:cNvCxnSpPr>
              <a:cxnSpLocks noChangeShapeType="1"/>
            </p:cNvCxnSpPr>
            <p:nvPr/>
          </p:nvCxnSpPr>
          <p:spPr bwMode="auto">
            <a:xfrm>
              <a:off x="3883" y="8455"/>
              <a:ext cx="1" cy="393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99343" name="AutoShape 15"/>
            <p:cNvCxnSpPr>
              <a:cxnSpLocks noChangeShapeType="1"/>
            </p:cNvCxnSpPr>
            <p:nvPr/>
          </p:nvCxnSpPr>
          <p:spPr bwMode="auto">
            <a:xfrm>
              <a:off x="3883" y="9865"/>
              <a:ext cx="1" cy="393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round/>
              <a:headEnd/>
              <a:tailEnd type="triangle" w="med" len="med"/>
            </a:ln>
          </p:spPr>
        </p:cxnSp>
        <p:sp>
          <p:nvSpPr>
            <p:cNvPr id="99344" name="AutoShape 16"/>
            <p:cNvSpPr>
              <a:spLocks noChangeArrowheads="1"/>
            </p:cNvSpPr>
            <p:nvPr/>
          </p:nvSpPr>
          <p:spPr bwMode="auto">
            <a:xfrm flipH="1">
              <a:off x="6180" y="1744"/>
              <a:ext cx="4040" cy="1417"/>
            </a:xfrm>
            <a:prstGeom prst="notchedRightArrow">
              <a:avLst>
                <a:gd name="adj1" fmla="val 71787"/>
                <a:gd name="adj2" fmla="val 47505"/>
              </a:avLst>
            </a:prstGeom>
            <a:grpFill/>
            <a:ln w="9525">
              <a:solidFill>
                <a:schemeClr val="accent2">
                  <a:lumMod val="25000"/>
                </a:schemeClr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bg-BG" sz="16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Подбор на научно-ориентирани въпроси от наличните в сценария</a:t>
              </a:r>
              <a:endPara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9345" name="AutoShape 17"/>
            <p:cNvSpPr>
              <a:spLocks noChangeArrowheads="1"/>
            </p:cNvSpPr>
            <p:nvPr/>
          </p:nvSpPr>
          <p:spPr bwMode="auto">
            <a:xfrm>
              <a:off x="1958" y="1946"/>
              <a:ext cx="3852" cy="1017"/>
            </a:xfrm>
            <a:prstGeom prst="flowChartAlternateProcess">
              <a:avLst/>
            </a:prstGeom>
            <a:grpFill/>
            <a:ln w="38100">
              <a:solidFill>
                <a:schemeClr val="accent2">
                  <a:lumMod val="25000"/>
                </a:schemeClr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bg-BG" sz="16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Фаза 1: Въпрос – </a:t>
              </a:r>
              <a:r>
                <a:rPr kumimoji="0" lang="bg-BG" sz="16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изследване на научно-ориентирани въпроси</a:t>
              </a:r>
              <a:endPara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9346" name="AutoShape 18"/>
            <p:cNvSpPr>
              <a:spLocks noChangeArrowheads="1"/>
            </p:cNvSpPr>
            <p:nvPr/>
          </p:nvSpPr>
          <p:spPr bwMode="auto">
            <a:xfrm>
              <a:off x="1958" y="3356"/>
              <a:ext cx="3852" cy="1017"/>
            </a:xfrm>
            <a:prstGeom prst="flowChartAlternateProcess">
              <a:avLst/>
            </a:prstGeom>
            <a:grpFill/>
            <a:ln w="38100">
              <a:solidFill>
                <a:schemeClr val="accent2">
                  <a:lumMod val="25000"/>
                </a:schemeClr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bg-BG" sz="16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Фаза 2: Доказателства </a:t>
              </a:r>
              <a:r>
                <a:rPr kumimoji="0" lang="bg-BG" sz="16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– подбираме факти</a:t>
              </a:r>
              <a:endPara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9347" name="AutoShape 19"/>
            <p:cNvSpPr>
              <a:spLocks noChangeArrowheads="1"/>
            </p:cNvSpPr>
            <p:nvPr/>
          </p:nvSpPr>
          <p:spPr bwMode="auto">
            <a:xfrm>
              <a:off x="1958" y="4765"/>
              <a:ext cx="3852" cy="1017"/>
            </a:xfrm>
            <a:prstGeom prst="flowChartAlternateProcess">
              <a:avLst/>
            </a:prstGeom>
            <a:grpFill/>
            <a:ln w="38100">
              <a:solidFill>
                <a:schemeClr val="accent2">
                  <a:lumMod val="25000"/>
                </a:schemeClr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bg-BG" sz="16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Фаза 3: Анализ </a:t>
              </a:r>
              <a:r>
                <a:rPr kumimoji="0" lang="bg-BG" sz="16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– анализираме фактите</a:t>
              </a:r>
              <a:endPara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9348" name="AutoShape 20"/>
            <p:cNvSpPr>
              <a:spLocks noChangeArrowheads="1"/>
            </p:cNvSpPr>
            <p:nvPr/>
          </p:nvSpPr>
          <p:spPr bwMode="auto">
            <a:xfrm>
              <a:off x="1958" y="6175"/>
              <a:ext cx="3852" cy="1017"/>
            </a:xfrm>
            <a:prstGeom prst="flowChartAlternateProcess">
              <a:avLst/>
            </a:prstGeom>
            <a:grpFill/>
            <a:ln w="38100">
              <a:solidFill>
                <a:schemeClr val="accent2">
                  <a:lumMod val="25000"/>
                </a:schemeClr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bg-BG" sz="16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Фаза 4: Обяснение </a:t>
              </a:r>
              <a:r>
                <a:rPr kumimoji="0" lang="bg-BG" sz="16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– Формулираме обяснения</a:t>
              </a:r>
              <a:endPara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9349" name="AutoShape 21"/>
            <p:cNvSpPr>
              <a:spLocks noChangeArrowheads="1"/>
            </p:cNvSpPr>
            <p:nvPr/>
          </p:nvSpPr>
          <p:spPr bwMode="auto">
            <a:xfrm>
              <a:off x="1958" y="7555"/>
              <a:ext cx="3852" cy="1017"/>
            </a:xfrm>
            <a:prstGeom prst="flowChartAlternateProcess">
              <a:avLst/>
            </a:prstGeom>
            <a:grpFill/>
            <a:ln w="38100">
              <a:solidFill>
                <a:schemeClr val="accent2">
                  <a:lumMod val="25000"/>
                </a:schemeClr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bg-BG" sz="16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Фаза 5: Връзка – </a:t>
              </a:r>
              <a:r>
                <a:rPr kumimoji="0" lang="bg-BG" sz="16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свързване на обясненията</a:t>
              </a:r>
              <a:endPara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9350" name="AutoShape 22"/>
            <p:cNvSpPr>
              <a:spLocks noChangeArrowheads="1"/>
            </p:cNvSpPr>
            <p:nvPr/>
          </p:nvSpPr>
          <p:spPr bwMode="auto">
            <a:xfrm>
              <a:off x="1958" y="8950"/>
              <a:ext cx="3852" cy="1017"/>
            </a:xfrm>
            <a:prstGeom prst="flowChartAlternateProcess">
              <a:avLst/>
            </a:prstGeom>
            <a:grpFill/>
            <a:ln w="38100">
              <a:solidFill>
                <a:schemeClr val="accent2">
                  <a:lumMod val="25000"/>
                </a:schemeClr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bg-BG" sz="16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Фаза 6: Комуникация – </a:t>
              </a:r>
              <a:r>
                <a:rPr kumimoji="0" lang="bg-BG" sz="16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обсъждаме и аргументираме</a:t>
              </a:r>
              <a:endPara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99351" name="AutoShape 23"/>
            <p:cNvCxnSpPr>
              <a:cxnSpLocks noChangeShapeType="1"/>
            </p:cNvCxnSpPr>
            <p:nvPr/>
          </p:nvCxnSpPr>
          <p:spPr bwMode="auto">
            <a:xfrm>
              <a:off x="1958" y="3161"/>
              <a:ext cx="7942" cy="1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prstDash val="lgDash"/>
              <a:round/>
              <a:headEnd/>
              <a:tailEnd/>
            </a:ln>
          </p:spPr>
        </p:cxnSp>
        <p:cxnSp>
          <p:nvCxnSpPr>
            <p:cNvPr id="99352" name="AutoShape 24"/>
            <p:cNvCxnSpPr>
              <a:cxnSpLocks noChangeShapeType="1"/>
            </p:cNvCxnSpPr>
            <p:nvPr/>
          </p:nvCxnSpPr>
          <p:spPr bwMode="auto">
            <a:xfrm>
              <a:off x="1958" y="4571"/>
              <a:ext cx="7942" cy="1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prstDash val="lgDash"/>
              <a:round/>
              <a:headEnd/>
              <a:tailEnd/>
            </a:ln>
          </p:spPr>
        </p:cxnSp>
        <p:cxnSp>
          <p:nvCxnSpPr>
            <p:cNvPr id="99353" name="AutoShape 25"/>
            <p:cNvCxnSpPr>
              <a:cxnSpLocks noChangeShapeType="1"/>
            </p:cNvCxnSpPr>
            <p:nvPr/>
          </p:nvCxnSpPr>
          <p:spPr bwMode="auto">
            <a:xfrm>
              <a:off x="1958" y="6010"/>
              <a:ext cx="7942" cy="1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prstDash val="lgDash"/>
              <a:round/>
              <a:headEnd/>
              <a:tailEnd/>
            </a:ln>
          </p:spPr>
        </p:cxnSp>
        <p:cxnSp>
          <p:nvCxnSpPr>
            <p:cNvPr id="99354" name="AutoShape 26"/>
            <p:cNvCxnSpPr>
              <a:cxnSpLocks noChangeShapeType="1"/>
            </p:cNvCxnSpPr>
            <p:nvPr/>
          </p:nvCxnSpPr>
          <p:spPr bwMode="auto">
            <a:xfrm>
              <a:off x="1958" y="7390"/>
              <a:ext cx="7942" cy="1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prstDash val="lgDash"/>
              <a:round/>
              <a:headEnd/>
              <a:tailEnd/>
            </a:ln>
          </p:spPr>
        </p:cxnSp>
        <p:cxnSp>
          <p:nvCxnSpPr>
            <p:cNvPr id="99355" name="AutoShape 27"/>
            <p:cNvCxnSpPr>
              <a:cxnSpLocks noChangeShapeType="1"/>
            </p:cNvCxnSpPr>
            <p:nvPr/>
          </p:nvCxnSpPr>
          <p:spPr bwMode="auto">
            <a:xfrm>
              <a:off x="2033" y="8755"/>
              <a:ext cx="7942" cy="1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prstDash val="lgDash"/>
              <a:round/>
              <a:headEnd/>
              <a:tailEnd/>
            </a:ln>
          </p:spPr>
        </p:cxnSp>
        <p:cxnSp>
          <p:nvCxnSpPr>
            <p:cNvPr id="99356" name="AutoShape 28"/>
            <p:cNvCxnSpPr>
              <a:cxnSpLocks noChangeShapeType="1"/>
            </p:cNvCxnSpPr>
            <p:nvPr/>
          </p:nvCxnSpPr>
          <p:spPr bwMode="auto">
            <a:xfrm>
              <a:off x="1958" y="10180"/>
              <a:ext cx="7942" cy="1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prstDash val="lgDash"/>
              <a:round/>
              <a:headEnd/>
              <a:tailEnd/>
            </a:ln>
          </p:spPr>
        </p:cxnSp>
        <p:sp>
          <p:nvSpPr>
            <p:cNvPr id="99357" name="AutoShape 29"/>
            <p:cNvSpPr>
              <a:spLocks noChangeArrowheads="1"/>
            </p:cNvSpPr>
            <p:nvPr/>
          </p:nvSpPr>
          <p:spPr bwMode="auto">
            <a:xfrm flipH="1">
              <a:off x="6180" y="3136"/>
              <a:ext cx="4040" cy="1417"/>
            </a:xfrm>
            <a:prstGeom prst="notchedRightArrow">
              <a:avLst>
                <a:gd name="adj1" fmla="val 71787"/>
                <a:gd name="adj2" fmla="val 47505"/>
              </a:avLst>
            </a:prstGeom>
            <a:grpFill/>
            <a:ln w="9525">
              <a:solidFill>
                <a:schemeClr val="accent2">
                  <a:lumMod val="25000"/>
                </a:schemeClr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bg-BG" sz="1600" b="1" i="0" u="none" strike="noStrike" cap="none" normalizeH="0" baseline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Подбор на доказателства и данни от наличните в сценария</a:t>
              </a:r>
              <a:endParaRPr kumimoji="0" lang="bg-BG" sz="16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9358" name="AutoShape 30"/>
            <p:cNvSpPr>
              <a:spLocks noChangeArrowheads="1"/>
            </p:cNvSpPr>
            <p:nvPr/>
          </p:nvSpPr>
          <p:spPr bwMode="auto">
            <a:xfrm flipH="1">
              <a:off x="6180" y="4528"/>
              <a:ext cx="4040" cy="1417"/>
            </a:xfrm>
            <a:prstGeom prst="notchedRightArrow">
              <a:avLst>
                <a:gd name="adj1" fmla="val 71787"/>
                <a:gd name="adj2" fmla="val 47505"/>
              </a:avLst>
            </a:prstGeom>
            <a:grpFill/>
            <a:ln w="9525">
              <a:solidFill>
                <a:schemeClr val="accent2">
                  <a:lumMod val="25000"/>
                </a:schemeClr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bg-BG" sz="16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Подбор на подходи за анализ на фактите от наличните в сценария</a:t>
              </a:r>
              <a:endPara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9359" name="AutoShape 31"/>
            <p:cNvSpPr>
              <a:spLocks noChangeArrowheads="1"/>
            </p:cNvSpPr>
            <p:nvPr/>
          </p:nvSpPr>
          <p:spPr bwMode="auto">
            <a:xfrm flipH="1">
              <a:off x="6180" y="5919"/>
              <a:ext cx="4040" cy="1417"/>
            </a:xfrm>
            <a:prstGeom prst="notchedRightArrow">
              <a:avLst>
                <a:gd name="adj1" fmla="val 71787"/>
                <a:gd name="adj2" fmla="val 47505"/>
              </a:avLst>
            </a:prstGeom>
            <a:grpFill/>
            <a:ln w="9525">
              <a:solidFill>
                <a:schemeClr val="accent2">
                  <a:lumMod val="25000"/>
                </a:schemeClr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bg-BG" sz="1600" b="1" i="0" u="none" strike="noStrike" cap="none" normalizeH="0" baseline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Подбор на подходи за формулиране на обяснения от наличните в сценария</a:t>
              </a:r>
              <a:endParaRPr kumimoji="0" lang="bg-BG" sz="16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9360" name="AutoShape 32"/>
            <p:cNvSpPr>
              <a:spLocks noChangeArrowheads="1"/>
            </p:cNvSpPr>
            <p:nvPr/>
          </p:nvSpPr>
          <p:spPr bwMode="auto">
            <a:xfrm flipH="1">
              <a:off x="6180" y="7311"/>
              <a:ext cx="4040" cy="1417"/>
            </a:xfrm>
            <a:prstGeom prst="notchedRightArrow">
              <a:avLst>
                <a:gd name="adj1" fmla="val 71787"/>
                <a:gd name="adj2" fmla="val 47505"/>
              </a:avLst>
            </a:prstGeom>
            <a:grpFill/>
            <a:ln w="9525">
              <a:solidFill>
                <a:schemeClr val="accent2">
                  <a:lumMod val="25000"/>
                </a:schemeClr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bg-BG" sz="1600" b="1" i="0" u="none" strike="noStrike" cap="none" normalizeH="0" baseline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Получаване на насоки за осъществяване на връзка между ресурсите</a:t>
              </a:r>
              <a:r>
                <a:rPr kumimoji="0" lang="bg-BG" sz="1600" b="0" i="0" u="none" strike="noStrike" cap="none" normalizeH="0" baseline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 </a:t>
              </a:r>
              <a:r>
                <a:rPr kumimoji="0" lang="bg-BG" sz="1600" b="1" i="0" u="none" strike="noStrike" cap="none" normalizeH="0" baseline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и научното познание</a:t>
              </a:r>
              <a:endParaRPr kumimoji="0" lang="bg-BG" sz="16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9361" name="AutoShape 33"/>
            <p:cNvSpPr>
              <a:spLocks noChangeArrowheads="1"/>
            </p:cNvSpPr>
            <p:nvPr/>
          </p:nvSpPr>
          <p:spPr bwMode="auto">
            <a:xfrm flipH="1">
              <a:off x="6180" y="8703"/>
              <a:ext cx="4040" cy="1417"/>
            </a:xfrm>
            <a:prstGeom prst="notchedRightArrow">
              <a:avLst>
                <a:gd name="adj1" fmla="val 71787"/>
                <a:gd name="adj2" fmla="val 47505"/>
              </a:avLst>
            </a:prstGeom>
            <a:grpFill/>
            <a:ln w="9525">
              <a:solidFill>
                <a:schemeClr val="accent2">
                  <a:lumMod val="25000"/>
                </a:schemeClr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bg-BG" sz="1600" b="1" i="0" u="none" strike="noStrike" cap="none" normalizeH="0" baseline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Получаване на насоки за осъществяване на комуникация и аргументацията</a:t>
              </a:r>
              <a:endParaRPr kumimoji="0" lang="bg-BG" sz="16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9362" name="AutoShape 34"/>
            <p:cNvSpPr>
              <a:spLocks noChangeArrowheads="1"/>
            </p:cNvSpPr>
            <p:nvPr/>
          </p:nvSpPr>
          <p:spPr bwMode="auto">
            <a:xfrm flipH="1">
              <a:off x="6180" y="10094"/>
              <a:ext cx="4040" cy="1417"/>
            </a:xfrm>
            <a:prstGeom prst="notchedRightArrow">
              <a:avLst>
                <a:gd name="adj1" fmla="val 71787"/>
                <a:gd name="adj2" fmla="val 47505"/>
              </a:avLst>
            </a:prstGeom>
            <a:grpFill/>
            <a:ln w="9525">
              <a:solidFill>
                <a:schemeClr val="accent2">
                  <a:lumMod val="25000"/>
                </a:schemeClr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bg-BG" sz="1600" b="1" i="0" u="none" strike="noStrike" cap="none" normalizeH="0" baseline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Получаване на насоки за осъществяване на рефлексия върху процеса на проучване</a:t>
              </a:r>
              <a:endParaRPr kumimoji="0" lang="bg-BG" sz="16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6" name="Action Button: Return 35">
            <a:hlinkClick r:id="" action="ppaction://hlinkshowjump?jump=lastslideviewed" highlightClick="1"/>
          </p:cNvPr>
          <p:cNvSpPr/>
          <p:nvPr/>
        </p:nvSpPr>
        <p:spPr>
          <a:xfrm>
            <a:off x="428596" y="5857892"/>
            <a:ext cx="928694" cy="642942"/>
          </a:xfrm>
          <a:prstGeom prst="actionButtonRetur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3116"/>
            <a:ext cx="1714480" cy="2286016"/>
          </a:xfrm>
          <a:solidFill>
            <a:srgbClr val="FFCC66"/>
          </a:solidFill>
        </p:spPr>
        <p:txBody>
          <a:bodyPr>
            <a:normAutofit/>
          </a:bodyPr>
          <a:lstStyle/>
          <a:p>
            <a:pPr algn="ctr"/>
            <a:r>
              <a:rPr lang="bg-BG" sz="1800" i="1" dirty="0" err="1" smtClean="0"/>
              <a:t>О</a:t>
            </a:r>
            <a:r>
              <a:rPr lang="en-US" sz="1800" i="1" dirty="0" err="1" smtClean="0"/>
              <a:t>бучителни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дейности</a:t>
            </a:r>
            <a:r>
              <a:rPr lang="en-US" sz="1800" i="1" dirty="0" smtClean="0"/>
              <a:t> в  </a:t>
            </a:r>
            <a:r>
              <a:rPr lang="bg-BG" sz="1400" b="1" i="1" dirty="0" err="1" smtClean="0">
                <a:solidFill>
                  <a:srgbClr val="FF0000"/>
                </a:solidFill>
              </a:rPr>
              <a:t>с</a:t>
            </a:r>
            <a:r>
              <a:rPr lang="en-US" sz="1400" b="1" i="1" dirty="0" err="1" smtClean="0">
                <a:solidFill>
                  <a:srgbClr val="FF0000"/>
                </a:solidFill>
              </a:rPr>
              <a:t>труктуриран</a:t>
            </a:r>
            <a:r>
              <a:rPr lang="bg-BG" sz="1800" i="1" dirty="0" smtClean="0">
                <a:solidFill>
                  <a:srgbClr val="FF0000"/>
                </a:solidFill>
              </a:rPr>
              <a:t/>
            </a:r>
            <a:br>
              <a:rPr lang="bg-BG" sz="1800" i="1" dirty="0" smtClean="0">
                <a:solidFill>
                  <a:srgbClr val="FF0000"/>
                </a:solidFill>
              </a:rPr>
            </a:br>
            <a:r>
              <a:rPr lang="en-US" sz="1800" i="1" dirty="0" smtClean="0"/>
              <a:t> </a:t>
            </a:r>
            <a:r>
              <a:rPr lang="en-US" sz="1800" i="1" dirty="0" err="1" smtClean="0"/>
              <a:t>общ</a:t>
            </a:r>
            <a:r>
              <a:rPr lang="en-US" sz="1800" i="1" dirty="0" smtClean="0"/>
              <a:t> IBSE </a:t>
            </a:r>
            <a:r>
              <a:rPr lang="en-US" sz="1800" i="1" dirty="0" err="1" smtClean="0"/>
              <a:t>сценарии</a:t>
            </a:r>
            <a:r>
              <a:rPr lang="bg-BG" sz="1800" i="1" dirty="0" smtClean="0"/>
              <a:t/>
            </a:r>
            <a:br>
              <a:rPr lang="bg-BG" sz="1800" i="1" dirty="0" smtClean="0"/>
            </a:br>
            <a:endParaRPr lang="bg-BG" sz="1800" i="1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714480" y="0"/>
            <a:ext cx="7429520" cy="6858000"/>
            <a:chOff x="1958" y="1744"/>
            <a:chExt cx="8017" cy="9767"/>
          </a:xfrm>
          <a:solidFill>
            <a:srgbClr val="FFCC66"/>
          </a:solidFill>
        </p:grpSpPr>
        <p:cxnSp>
          <p:nvCxnSpPr>
            <p:cNvPr id="100355" name="AutoShape 3"/>
            <p:cNvCxnSpPr>
              <a:cxnSpLocks noChangeShapeType="1"/>
            </p:cNvCxnSpPr>
            <p:nvPr/>
          </p:nvCxnSpPr>
          <p:spPr bwMode="auto">
            <a:xfrm>
              <a:off x="8003" y="2861"/>
              <a:ext cx="0" cy="495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100356" name="AutoShape 4"/>
            <p:cNvCxnSpPr>
              <a:cxnSpLocks noChangeShapeType="1"/>
            </p:cNvCxnSpPr>
            <p:nvPr/>
          </p:nvCxnSpPr>
          <p:spPr bwMode="auto">
            <a:xfrm>
              <a:off x="8003" y="4271"/>
              <a:ext cx="0" cy="495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100357" name="AutoShape 5"/>
            <p:cNvCxnSpPr>
              <a:cxnSpLocks noChangeShapeType="1"/>
            </p:cNvCxnSpPr>
            <p:nvPr/>
          </p:nvCxnSpPr>
          <p:spPr bwMode="auto">
            <a:xfrm>
              <a:off x="8002" y="5665"/>
              <a:ext cx="1" cy="495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100358" name="AutoShape 6"/>
            <p:cNvCxnSpPr>
              <a:cxnSpLocks noChangeShapeType="1"/>
            </p:cNvCxnSpPr>
            <p:nvPr/>
          </p:nvCxnSpPr>
          <p:spPr bwMode="auto">
            <a:xfrm>
              <a:off x="8002" y="7060"/>
              <a:ext cx="1" cy="495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100359" name="AutoShape 7"/>
            <p:cNvCxnSpPr>
              <a:cxnSpLocks noChangeShapeType="1"/>
            </p:cNvCxnSpPr>
            <p:nvPr/>
          </p:nvCxnSpPr>
          <p:spPr bwMode="auto">
            <a:xfrm>
              <a:off x="8002" y="8455"/>
              <a:ext cx="1" cy="495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100360" name="AutoShape 8"/>
            <p:cNvCxnSpPr>
              <a:cxnSpLocks noChangeShapeType="1"/>
            </p:cNvCxnSpPr>
            <p:nvPr/>
          </p:nvCxnSpPr>
          <p:spPr bwMode="auto">
            <a:xfrm>
              <a:off x="8002" y="9850"/>
              <a:ext cx="1" cy="495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round/>
              <a:headEnd/>
              <a:tailEnd type="triangle" w="med" len="med"/>
            </a:ln>
          </p:spPr>
        </p:cxnSp>
        <p:sp>
          <p:nvSpPr>
            <p:cNvPr id="100361" name="AutoShape 9"/>
            <p:cNvSpPr>
              <a:spLocks noChangeArrowheads="1"/>
            </p:cNvSpPr>
            <p:nvPr/>
          </p:nvSpPr>
          <p:spPr bwMode="auto">
            <a:xfrm>
              <a:off x="1958" y="10345"/>
              <a:ext cx="3852" cy="1017"/>
            </a:xfrm>
            <a:prstGeom prst="flowChartAlternateProcess">
              <a:avLst/>
            </a:prstGeom>
            <a:grpFill/>
            <a:ln w="38100">
              <a:solidFill>
                <a:schemeClr val="accent2">
                  <a:lumMod val="25000"/>
                </a:schemeClr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bg-BG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Фаза 7: Рефлексия </a:t>
              </a:r>
              <a:r>
                <a:rPr kumimoji="0" lang="bg-BG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– </a:t>
              </a:r>
              <a:r>
                <a:rPr kumimoji="0" lang="bg-BG" sz="16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проследяваме процеса на проучване</a:t>
              </a:r>
              <a:endPara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00362" name="AutoShape 10"/>
            <p:cNvCxnSpPr>
              <a:cxnSpLocks noChangeShapeType="1"/>
            </p:cNvCxnSpPr>
            <p:nvPr/>
          </p:nvCxnSpPr>
          <p:spPr bwMode="auto">
            <a:xfrm>
              <a:off x="3883" y="2861"/>
              <a:ext cx="1" cy="393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100363" name="AutoShape 11"/>
            <p:cNvCxnSpPr>
              <a:cxnSpLocks noChangeShapeType="1"/>
            </p:cNvCxnSpPr>
            <p:nvPr/>
          </p:nvCxnSpPr>
          <p:spPr bwMode="auto">
            <a:xfrm>
              <a:off x="3883" y="4271"/>
              <a:ext cx="1" cy="393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100364" name="AutoShape 12"/>
            <p:cNvCxnSpPr>
              <a:cxnSpLocks noChangeShapeType="1"/>
            </p:cNvCxnSpPr>
            <p:nvPr/>
          </p:nvCxnSpPr>
          <p:spPr bwMode="auto">
            <a:xfrm>
              <a:off x="3883" y="5680"/>
              <a:ext cx="1" cy="393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100365" name="AutoShape 13"/>
            <p:cNvCxnSpPr>
              <a:cxnSpLocks noChangeShapeType="1"/>
            </p:cNvCxnSpPr>
            <p:nvPr/>
          </p:nvCxnSpPr>
          <p:spPr bwMode="auto">
            <a:xfrm>
              <a:off x="3883" y="7090"/>
              <a:ext cx="1" cy="393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100366" name="AutoShape 14"/>
            <p:cNvCxnSpPr>
              <a:cxnSpLocks noChangeShapeType="1"/>
            </p:cNvCxnSpPr>
            <p:nvPr/>
          </p:nvCxnSpPr>
          <p:spPr bwMode="auto">
            <a:xfrm>
              <a:off x="3883" y="8455"/>
              <a:ext cx="1" cy="393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100367" name="AutoShape 15"/>
            <p:cNvCxnSpPr>
              <a:cxnSpLocks noChangeShapeType="1"/>
            </p:cNvCxnSpPr>
            <p:nvPr/>
          </p:nvCxnSpPr>
          <p:spPr bwMode="auto">
            <a:xfrm>
              <a:off x="3883" y="9865"/>
              <a:ext cx="1" cy="393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round/>
              <a:headEnd/>
              <a:tailEnd type="triangle" w="med" len="med"/>
            </a:ln>
          </p:spPr>
        </p:cxnSp>
        <p:sp>
          <p:nvSpPr>
            <p:cNvPr id="100368" name="AutoShape 16"/>
            <p:cNvSpPr>
              <a:spLocks noChangeArrowheads="1"/>
            </p:cNvSpPr>
            <p:nvPr/>
          </p:nvSpPr>
          <p:spPr bwMode="auto">
            <a:xfrm flipH="1">
              <a:off x="6180" y="1744"/>
              <a:ext cx="3795" cy="1417"/>
            </a:xfrm>
            <a:prstGeom prst="notchedRightArrow">
              <a:avLst>
                <a:gd name="adj1" fmla="val 71787"/>
                <a:gd name="adj2" fmla="val 47505"/>
              </a:avLst>
            </a:prstGeom>
            <a:grpFill/>
            <a:ln w="9525">
              <a:solidFill>
                <a:schemeClr val="accent2">
                  <a:lumMod val="25000"/>
                </a:schemeClr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bg-BG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Предоставяне на научно-ориентирани въпроси </a:t>
              </a:r>
              <a:endParaRPr kumimoji="0" lang="bg-BG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0369" name="AutoShape 17"/>
            <p:cNvSpPr>
              <a:spLocks noChangeArrowheads="1"/>
            </p:cNvSpPr>
            <p:nvPr/>
          </p:nvSpPr>
          <p:spPr bwMode="auto">
            <a:xfrm>
              <a:off x="1958" y="1946"/>
              <a:ext cx="3852" cy="1017"/>
            </a:xfrm>
            <a:prstGeom prst="flowChartAlternateProcess">
              <a:avLst/>
            </a:prstGeom>
            <a:grpFill/>
            <a:ln w="38100">
              <a:solidFill>
                <a:schemeClr val="accent2">
                  <a:lumMod val="25000"/>
                </a:schemeClr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bg-BG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Фаза 1: Въпрос – </a:t>
              </a:r>
              <a:r>
                <a:rPr kumimoji="0" lang="bg-BG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изследване на научно-ориентирани въпроси</a:t>
              </a:r>
              <a:endParaRPr kumimoji="0" lang="bg-BG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0370" name="AutoShape 18"/>
            <p:cNvSpPr>
              <a:spLocks noChangeArrowheads="1"/>
            </p:cNvSpPr>
            <p:nvPr/>
          </p:nvSpPr>
          <p:spPr bwMode="auto">
            <a:xfrm>
              <a:off x="1958" y="3356"/>
              <a:ext cx="3852" cy="1017"/>
            </a:xfrm>
            <a:prstGeom prst="flowChartAlternateProcess">
              <a:avLst/>
            </a:prstGeom>
            <a:grpFill/>
            <a:ln w="38100">
              <a:solidFill>
                <a:schemeClr val="accent2">
                  <a:lumMod val="25000"/>
                </a:schemeClr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bg-BG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Фаза 2: Доказателства </a:t>
              </a:r>
              <a:r>
                <a:rPr kumimoji="0" lang="bg-BG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– подбираме факти</a:t>
              </a:r>
              <a:endParaRPr kumimoji="0" lang="bg-BG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0371" name="AutoShape 19"/>
            <p:cNvSpPr>
              <a:spLocks noChangeArrowheads="1"/>
            </p:cNvSpPr>
            <p:nvPr/>
          </p:nvSpPr>
          <p:spPr bwMode="auto">
            <a:xfrm>
              <a:off x="1958" y="4765"/>
              <a:ext cx="3852" cy="1017"/>
            </a:xfrm>
            <a:prstGeom prst="flowChartAlternateProcess">
              <a:avLst/>
            </a:prstGeom>
            <a:grpFill/>
            <a:ln w="38100">
              <a:solidFill>
                <a:schemeClr val="accent2">
                  <a:lumMod val="25000"/>
                </a:schemeClr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bg-BG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Фаза 3: Анализ </a:t>
              </a:r>
              <a:r>
                <a:rPr kumimoji="0" lang="bg-BG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– анализираме фактите</a:t>
              </a:r>
              <a:endParaRPr kumimoji="0" lang="bg-BG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0372" name="AutoShape 20"/>
            <p:cNvSpPr>
              <a:spLocks noChangeArrowheads="1"/>
            </p:cNvSpPr>
            <p:nvPr/>
          </p:nvSpPr>
          <p:spPr bwMode="auto">
            <a:xfrm>
              <a:off x="1958" y="6175"/>
              <a:ext cx="3852" cy="1017"/>
            </a:xfrm>
            <a:prstGeom prst="flowChartAlternateProcess">
              <a:avLst/>
            </a:prstGeom>
            <a:grpFill/>
            <a:ln w="38100">
              <a:solidFill>
                <a:schemeClr val="accent2">
                  <a:lumMod val="25000"/>
                </a:schemeClr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bg-BG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Фаза 4: Обяснение </a:t>
              </a:r>
              <a:r>
                <a:rPr kumimoji="0" lang="bg-BG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– Формулираме обяснения</a:t>
              </a:r>
              <a:endParaRPr kumimoji="0" lang="bg-BG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0373" name="AutoShape 21"/>
            <p:cNvSpPr>
              <a:spLocks noChangeArrowheads="1"/>
            </p:cNvSpPr>
            <p:nvPr/>
          </p:nvSpPr>
          <p:spPr bwMode="auto">
            <a:xfrm>
              <a:off x="1958" y="7555"/>
              <a:ext cx="3852" cy="1017"/>
            </a:xfrm>
            <a:prstGeom prst="flowChartAlternateProcess">
              <a:avLst/>
            </a:prstGeom>
            <a:grpFill/>
            <a:ln w="38100">
              <a:solidFill>
                <a:schemeClr val="accent2">
                  <a:lumMod val="25000"/>
                </a:schemeClr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bg-BG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Фаза 5: Връзка – </a:t>
              </a:r>
              <a:r>
                <a:rPr kumimoji="0" lang="bg-BG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свързване на обясненията</a:t>
              </a:r>
              <a:endParaRPr kumimoji="0" lang="bg-BG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0374" name="AutoShape 22"/>
            <p:cNvSpPr>
              <a:spLocks noChangeArrowheads="1"/>
            </p:cNvSpPr>
            <p:nvPr/>
          </p:nvSpPr>
          <p:spPr bwMode="auto">
            <a:xfrm>
              <a:off x="1958" y="8950"/>
              <a:ext cx="3852" cy="1017"/>
            </a:xfrm>
            <a:prstGeom prst="flowChartAlternateProcess">
              <a:avLst/>
            </a:prstGeom>
            <a:grpFill/>
            <a:ln w="38100">
              <a:solidFill>
                <a:schemeClr val="accent2">
                  <a:lumMod val="25000"/>
                </a:schemeClr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bg-BG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Фаза 6: Комуникация – </a:t>
              </a:r>
              <a:r>
                <a:rPr kumimoji="0" lang="bg-BG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обсъждаме и аргументираме</a:t>
              </a:r>
              <a:endParaRPr kumimoji="0" lang="bg-BG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00375" name="AutoShape 23"/>
            <p:cNvCxnSpPr>
              <a:cxnSpLocks noChangeShapeType="1"/>
            </p:cNvCxnSpPr>
            <p:nvPr/>
          </p:nvCxnSpPr>
          <p:spPr bwMode="auto">
            <a:xfrm>
              <a:off x="1958" y="3161"/>
              <a:ext cx="7942" cy="1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prstDash val="lgDash"/>
              <a:round/>
              <a:headEnd/>
              <a:tailEnd/>
            </a:ln>
          </p:spPr>
        </p:cxnSp>
        <p:cxnSp>
          <p:nvCxnSpPr>
            <p:cNvPr id="100376" name="AutoShape 24"/>
            <p:cNvCxnSpPr>
              <a:cxnSpLocks noChangeShapeType="1"/>
            </p:cNvCxnSpPr>
            <p:nvPr/>
          </p:nvCxnSpPr>
          <p:spPr bwMode="auto">
            <a:xfrm>
              <a:off x="1958" y="4571"/>
              <a:ext cx="7942" cy="1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prstDash val="lgDash"/>
              <a:round/>
              <a:headEnd/>
              <a:tailEnd/>
            </a:ln>
          </p:spPr>
        </p:cxnSp>
        <p:cxnSp>
          <p:nvCxnSpPr>
            <p:cNvPr id="100377" name="AutoShape 25"/>
            <p:cNvCxnSpPr>
              <a:cxnSpLocks noChangeShapeType="1"/>
            </p:cNvCxnSpPr>
            <p:nvPr/>
          </p:nvCxnSpPr>
          <p:spPr bwMode="auto">
            <a:xfrm>
              <a:off x="1958" y="6010"/>
              <a:ext cx="7942" cy="1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prstDash val="lgDash"/>
              <a:round/>
              <a:headEnd/>
              <a:tailEnd/>
            </a:ln>
          </p:spPr>
        </p:cxnSp>
        <p:cxnSp>
          <p:nvCxnSpPr>
            <p:cNvPr id="100378" name="AutoShape 26"/>
            <p:cNvCxnSpPr>
              <a:cxnSpLocks noChangeShapeType="1"/>
            </p:cNvCxnSpPr>
            <p:nvPr/>
          </p:nvCxnSpPr>
          <p:spPr bwMode="auto">
            <a:xfrm>
              <a:off x="1958" y="7390"/>
              <a:ext cx="7942" cy="1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prstDash val="lgDash"/>
              <a:round/>
              <a:headEnd/>
              <a:tailEnd/>
            </a:ln>
          </p:spPr>
        </p:cxnSp>
        <p:cxnSp>
          <p:nvCxnSpPr>
            <p:cNvPr id="100379" name="AutoShape 27"/>
            <p:cNvCxnSpPr>
              <a:cxnSpLocks noChangeShapeType="1"/>
            </p:cNvCxnSpPr>
            <p:nvPr/>
          </p:nvCxnSpPr>
          <p:spPr bwMode="auto">
            <a:xfrm>
              <a:off x="2033" y="8755"/>
              <a:ext cx="7942" cy="1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prstDash val="lgDash"/>
              <a:round/>
              <a:headEnd/>
              <a:tailEnd/>
            </a:ln>
          </p:spPr>
        </p:cxnSp>
        <p:cxnSp>
          <p:nvCxnSpPr>
            <p:cNvPr id="100380" name="AutoShape 28"/>
            <p:cNvCxnSpPr>
              <a:cxnSpLocks noChangeShapeType="1"/>
            </p:cNvCxnSpPr>
            <p:nvPr/>
          </p:nvCxnSpPr>
          <p:spPr bwMode="auto">
            <a:xfrm>
              <a:off x="1958" y="10180"/>
              <a:ext cx="7942" cy="1"/>
            </a:xfrm>
            <a:prstGeom prst="straightConnector1">
              <a:avLst/>
            </a:prstGeom>
            <a:grpFill/>
            <a:ln w="9525">
              <a:solidFill>
                <a:schemeClr val="accent2">
                  <a:lumMod val="25000"/>
                </a:schemeClr>
              </a:solidFill>
              <a:prstDash val="lgDash"/>
              <a:round/>
              <a:headEnd/>
              <a:tailEnd/>
            </a:ln>
          </p:spPr>
        </p:cxnSp>
        <p:sp>
          <p:nvSpPr>
            <p:cNvPr id="100381" name="AutoShape 29"/>
            <p:cNvSpPr>
              <a:spLocks noChangeArrowheads="1"/>
            </p:cNvSpPr>
            <p:nvPr/>
          </p:nvSpPr>
          <p:spPr bwMode="auto">
            <a:xfrm flipH="1">
              <a:off x="6180" y="3136"/>
              <a:ext cx="3795" cy="1417"/>
            </a:xfrm>
            <a:prstGeom prst="notchedRightArrow">
              <a:avLst>
                <a:gd name="adj1" fmla="val 71787"/>
                <a:gd name="adj2" fmla="val 47505"/>
              </a:avLst>
            </a:prstGeom>
            <a:grpFill/>
            <a:ln w="9525">
              <a:solidFill>
                <a:schemeClr val="accent2">
                  <a:lumMod val="25000"/>
                </a:schemeClr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bg-BG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Предоставяне на данни и доказателства</a:t>
              </a:r>
              <a:endParaRPr kumimoji="0" lang="bg-BG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0382" name="AutoShape 30"/>
            <p:cNvSpPr>
              <a:spLocks noChangeArrowheads="1"/>
            </p:cNvSpPr>
            <p:nvPr/>
          </p:nvSpPr>
          <p:spPr bwMode="auto">
            <a:xfrm flipH="1">
              <a:off x="6180" y="4528"/>
              <a:ext cx="3795" cy="1417"/>
            </a:xfrm>
            <a:prstGeom prst="notchedRightArrow">
              <a:avLst>
                <a:gd name="adj1" fmla="val 71787"/>
                <a:gd name="adj2" fmla="val 47505"/>
              </a:avLst>
            </a:prstGeom>
            <a:grpFill/>
            <a:ln w="9525">
              <a:solidFill>
                <a:schemeClr val="accent2">
                  <a:lumMod val="25000"/>
                </a:schemeClr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bg-BG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Предоставяне на метод за анализ на данните</a:t>
              </a:r>
              <a:endParaRPr kumimoji="0" lang="bg-BG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0383" name="AutoShape 31"/>
            <p:cNvSpPr>
              <a:spLocks noChangeArrowheads="1"/>
            </p:cNvSpPr>
            <p:nvPr/>
          </p:nvSpPr>
          <p:spPr bwMode="auto">
            <a:xfrm flipH="1">
              <a:off x="6180" y="5919"/>
              <a:ext cx="3795" cy="1417"/>
            </a:xfrm>
            <a:prstGeom prst="notchedRightArrow">
              <a:avLst>
                <a:gd name="adj1" fmla="val 71787"/>
                <a:gd name="adj2" fmla="val 47505"/>
              </a:avLst>
            </a:prstGeom>
            <a:grpFill/>
            <a:ln w="9525">
              <a:solidFill>
                <a:schemeClr val="accent2">
                  <a:lumMod val="25000"/>
                </a:schemeClr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bg-BG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Предоставяне на начини за формулиране на обяснения </a:t>
              </a:r>
              <a:endParaRPr kumimoji="0" lang="bg-BG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0384" name="AutoShape 32"/>
            <p:cNvSpPr>
              <a:spLocks noChangeArrowheads="1"/>
            </p:cNvSpPr>
            <p:nvPr/>
          </p:nvSpPr>
          <p:spPr bwMode="auto">
            <a:xfrm flipH="1">
              <a:off x="6180" y="7311"/>
              <a:ext cx="3795" cy="1417"/>
            </a:xfrm>
            <a:prstGeom prst="notchedRightArrow">
              <a:avLst>
                <a:gd name="adj1" fmla="val 71787"/>
                <a:gd name="adj2" fmla="val 47505"/>
              </a:avLst>
            </a:prstGeom>
            <a:grpFill/>
            <a:ln w="9525">
              <a:solidFill>
                <a:schemeClr val="accent2">
                  <a:lumMod val="25000"/>
                </a:schemeClr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bg-BG" sz="16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Предоставяне на ресурси и представяне на връзката им с научното познание</a:t>
              </a:r>
              <a:endPara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0385" name="AutoShape 33"/>
            <p:cNvSpPr>
              <a:spLocks noChangeArrowheads="1"/>
            </p:cNvSpPr>
            <p:nvPr/>
          </p:nvSpPr>
          <p:spPr bwMode="auto">
            <a:xfrm flipH="1">
              <a:off x="6180" y="8703"/>
              <a:ext cx="3795" cy="1417"/>
            </a:xfrm>
            <a:prstGeom prst="notchedRightArrow">
              <a:avLst>
                <a:gd name="adj1" fmla="val 71787"/>
                <a:gd name="adj2" fmla="val 47505"/>
              </a:avLst>
            </a:prstGeom>
            <a:grpFill/>
            <a:ln w="9525">
              <a:solidFill>
                <a:schemeClr val="accent2">
                  <a:lumMod val="25000"/>
                </a:schemeClr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bg-BG" sz="16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Предоставяне на алгоритъм за комуникиране и аргументиране </a:t>
              </a:r>
              <a:endPara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0386" name="AutoShape 34"/>
            <p:cNvSpPr>
              <a:spLocks noChangeArrowheads="1"/>
            </p:cNvSpPr>
            <p:nvPr/>
          </p:nvSpPr>
          <p:spPr bwMode="auto">
            <a:xfrm flipH="1">
              <a:off x="6180" y="10094"/>
              <a:ext cx="3795" cy="1417"/>
            </a:xfrm>
            <a:prstGeom prst="notchedRightArrow">
              <a:avLst>
                <a:gd name="adj1" fmla="val 71787"/>
                <a:gd name="adj2" fmla="val 47505"/>
              </a:avLst>
            </a:prstGeom>
            <a:grpFill/>
            <a:ln w="9525">
              <a:solidFill>
                <a:schemeClr val="accent2">
                  <a:lumMod val="25000"/>
                </a:schemeClr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bg-BG" sz="13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Предоставяне на структурирана рамка за </a:t>
              </a:r>
              <a:r>
                <a:rPr kumimoji="0" lang="bg-BG" sz="13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осъществяване </a:t>
              </a:r>
              <a:r>
                <a:rPr kumimoji="0" lang="bg-BG" sz="13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libri" pitchFamily="34" charset="0"/>
                </a:rPr>
                <a:t>на рефлексия върху процеса на проучване</a:t>
              </a:r>
              <a:endParaRPr kumimoji="0" lang="bg-BG" sz="13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6" name="Action Button: Return 35">
            <a:hlinkClick r:id="" action="ppaction://hlinkshowjump?jump=lastslideviewed" highlightClick="1"/>
          </p:cNvPr>
          <p:cNvSpPr/>
          <p:nvPr/>
        </p:nvSpPr>
        <p:spPr>
          <a:xfrm>
            <a:off x="571472" y="5857892"/>
            <a:ext cx="928694" cy="642942"/>
          </a:xfrm>
          <a:prstGeom prst="actionButtonRetur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214282" y="1214422"/>
            <a:ext cx="4248472" cy="5643578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bg-BG" sz="1700" dirty="0">
                <a:solidFill>
                  <a:schemeClr val="tx1"/>
                </a:solidFill>
                <a:effectLst/>
              </a:rPr>
              <a:t>University of Bayreuth (</a:t>
            </a:r>
            <a:r>
              <a:rPr lang="en-US" sz="1700" dirty="0">
                <a:solidFill>
                  <a:schemeClr val="tx1"/>
                </a:solidFill>
                <a:effectLst/>
              </a:rPr>
              <a:t>DE</a:t>
            </a:r>
            <a:r>
              <a:rPr lang="bg-BG" sz="1700" dirty="0" smtClean="0">
                <a:solidFill>
                  <a:schemeClr val="tx1"/>
                </a:solidFill>
                <a:effectLst/>
              </a:rPr>
              <a:t>)</a:t>
            </a:r>
          </a:p>
          <a:p>
            <a:pPr>
              <a:buClr>
                <a:schemeClr val="accent2"/>
              </a:buClr>
            </a:pPr>
            <a:r>
              <a:rPr lang="bg-BG" sz="1700" dirty="0" smtClean="0">
                <a:solidFill>
                  <a:schemeClr val="tx1"/>
                </a:solidFill>
                <a:effectLst/>
              </a:rPr>
              <a:t>Weizmann </a:t>
            </a:r>
            <a:r>
              <a:rPr lang="bg-BG" sz="1700" dirty="0">
                <a:solidFill>
                  <a:schemeClr val="tx1"/>
                </a:solidFill>
                <a:effectLst/>
              </a:rPr>
              <a:t>Institute of Science (</a:t>
            </a:r>
            <a:r>
              <a:rPr lang="bg-BG" sz="1700" dirty="0" smtClean="0">
                <a:solidFill>
                  <a:schemeClr val="tx1"/>
                </a:solidFill>
                <a:effectLst/>
              </a:rPr>
              <a:t>Il)</a:t>
            </a:r>
          </a:p>
          <a:p>
            <a:pPr>
              <a:buClr>
                <a:schemeClr val="accent2"/>
              </a:buClr>
            </a:pPr>
            <a:r>
              <a:rPr lang="bg-BG" sz="1700" dirty="0" smtClean="0">
                <a:solidFill>
                  <a:schemeClr val="tx1"/>
                </a:solidFill>
                <a:effectLst/>
              </a:rPr>
              <a:t>Bundesministerium </a:t>
            </a:r>
            <a:r>
              <a:rPr lang="bg-BG" sz="1700" dirty="0">
                <a:solidFill>
                  <a:schemeClr val="tx1"/>
                </a:solidFill>
                <a:effectLst/>
              </a:rPr>
              <a:t>für </a:t>
            </a:r>
            <a:r>
              <a:rPr lang="bg-BG" sz="1700" dirty="0" smtClean="0">
                <a:solidFill>
                  <a:schemeClr val="tx1"/>
                </a:solidFill>
                <a:effectLst/>
              </a:rPr>
              <a:t>Unterricht</a:t>
            </a:r>
          </a:p>
          <a:p>
            <a:pPr>
              <a:buClr>
                <a:schemeClr val="accent2"/>
              </a:buClr>
            </a:pPr>
            <a:r>
              <a:rPr lang="bg-BG" sz="1700" dirty="0" smtClean="0">
                <a:solidFill>
                  <a:schemeClr val="tx1"/>
                </a:solidFill>
                <a:effectLst/>
              </a:rPr>
              <a:t>Kunst </a:t>
            </a:r>
            <a:r>
              <a:rPr lang="bg-BG" sz="1700" dirty="0">
                <a:solidFill>
                  <a:schemeClr val="tx1"/>
                </a:solidFill>
                <a:effectLst/>
              </a:rPr>
              <a:t>und Kultur (A</a:t>
            </a:r>
            <a:r>
              <a:rPr lang="en-US" sz="1700" dirty="0">
                <a:solidFill>
                  <a:schemeClr val="tx1"/>
                </a:solidFill>
                <a:effectLst/>
              </a:rPr>
              <a:t>T</a:t>
            </a:r>
            <a:r>
              <a:rPr lang="bg-BG" sz="1700" dirty="0" smtClean="0">
                <a:solidFill>
                  <a:schemeClr val="tx1"/>
                </a:solidFill>
                <a:effectLst/>
              </a:rPr>
              <a:t>)</a:t>
            </a:r>
          </a:p>
          <a:p>
            <a:pPr>
              <a:buClr>
                <a:schemeClr val="accent2"/>
              </a:buClr>
            </a:pPr>
            <a:r>
              <a:rPr lang="bg-BG" sz="1700" dirty="0" smtClean="0">
                <a:solidFill>
                  <a:schemeClr val="tx1"/>
                </a:solidFill>
                <a:effectLst/>
              </a:rPr>
              <a:t>University </a:t>
            </a:r>
            <a:r>
              <a:rPr lang="bg-BG" sz="1700" dirty="0">
                <a:solidFill>
                  <a:schemeClr val="tx1"/>
                </a:solidFill>
                <a:effectLst/>
              </a:rPr>
              <a:t>of Cambridge (</a:t>
            </a:r>
            <a:r>
              <a:rPr lang="bg-BG" sz="1700" dirty="0" smtClean="0">
                <a:solidFill>
                  <a:schemeClr val="tx1"/>
                </a:solidFill>
                <a:effectLst/>
              </a:rPr>
              <a:t>UK)</a:t>
            </a:r>
          </a:p>
          <a:p>
            <a:pPr>
              <a:buClr>
                <a:schemeClr val="accent2"/>
              </a:buClr>
            </a:pPr>
            <a:r>
              <a:rPr lang="bg-BG" sz="1700" dirty="0" smtClean="0">
                <a:solidFill>
                  <a:schemeClr val="tx1"/>
                </a:solidFill>
                <a:effectLst/>
              </a:rPr>
              <a:t>University </a:t>
            </a:r>
            <a:r>
              <a:rPr lang="bg-BG" sz="1700" dirty="0">
                <a:solidFill>
                  <a:schemeClr val="tx1"/>
                </a:solidFill>
                <a:effectLst/>
              </a:rPr>
              <a:t>of Barcelona (</a:t>
            </a:r>
            <a:r>
              <a:rPr lang="en-US" sz="1700" dirty="0">
                <a:solidFill>
                  <a:schemeClr val="tx1"/>
                </a:solidFill>
                <a:effectLst/>
              </a:rPr>
              <a:t>E</a:t>
            </a:r>
            <a:r>
              <a:rPr lang="bg-BG" sz="1700" dirty="0" smtClean="0">
                <a:solidFill>
                  <a:schemeClr val="tx1"/>
                </a:solidFill>
                <a:effectLst/>
              </a:rPr>
              <a:t>S)</a:t>
            </a:r>
          </a:p>
          <a:p>
            <a:pPr>
              <a:buClr>
                <a:schemeClr val="accent2"/>
              </a:buClr>
            </a:pPr>
            <a:r>
              <a:rPr lang="bg-BG" sz="1700" dirty="0" smtClean="0">
                <a:solidFill>
                  <a:schemeClr val="tx1"/>
                </a:solidFill>
                <a:effectLst/>
              </a:rPr>
              <a:t>Ellinogermaniki </a:t>
            </a:r>
            <a:r>
              <a:rPr lang="bg-BG" sz="1700" dirty="0">
                <a:solidFill>
                  <a:schemeClr val="tx1"/>
                </a:solidFill>
                <a:effectLst/>
              </a:rPr>
              <a:t>Agogi (G</a:t>
            </a:r>
            <a:r>
              <a:rPr lang="en-US" sz="1700" dirty="0">
                <a:solidFill>
                  <a:schemeClr val="tx1"/>
                </a:solidFill>
                <a:effectLst/>
              </a:rPr>
              <a:t>R</a:t>
            </a:r>
            <a:r>
              <a:rPr lang="bg-BG" sz="1700" dirty="0" smtClean="0">
                <a:solidFill>
                  <a:schemeClr val="tx1"/>
                </a:solidFill>
                <a:effectLst/>
              </a:rPr>
              <a:t>)</a:t>
            </a:r>
          </a:p>
          <a:p>
            <a:pPr>
              <a:buClr>
                <a:schemeClr val="accent2"/>
              </a:buClr>
            </a:pPr>
            <a:r>
              <a:rPr lang="bg-BG" sz="1700" dirty="0" smtClean="0">
                <a:solidFill>
                  <a:schemeClr val="tx1"/>
                </a:solidFill>
                <a:effectLst/>
              </a:rPr>
              <a:t>FUTURELAB </a:t>
            </a:r>
            <a:r>
              <a:rPr lang="bg-BG" sz="1700" dirty="0">
                <a:solidFill>
                  <a:schemeClr val="tx1"/>
                </a:solidFill>
                <a:effectLst/>
              </a:rPr>
              <a:t>(UK), Museo Nazionale della Scienza e della Tecnologia Leonardo da Vinci (I</a:t>
            </a:r>
            <a:r>
              <a:rPr lang="en-US" sz="1700" dirty="0">
                <a:solidFill>
                  <a:schemeClr val="tx1"/>
                </a:solidFill>
                <a:effectLst/>
              </a:rPr>
              <a:t>T</a:t>
            </a:r>
            <a:r>
              <a:rPr lang="bg-BG" sz="1700" dirty="0" smtClean="0">
                <a:solidFill>
                  <a:schemeClr val="tx1"/>
                </a:solidFill>
                <a:effectLst/>
              </a:rPr>
              <a:t>)</a:t>
            </a:r>
          </a:p>
          <a:p>
            <a:pPr>
              <a:buClr>
                <a:schemeClr val="accent2"/>
              </a:buClr>
            </a:pPr>
            <a:r>
              <a:rPr lang="bg-BG" sz="1700" dirty="0" smtClean="0">
                <a:solidFill>
                  <a:schemeClr val="tx1"/>
                </a:solidFill>
                <a:effectLst/>
              </a:rPr>
              <a:t>Institute </a:t>
            </a:r>
            <a:r>
              <a:rPr lang="bg-BG" sz="1700" dirty="0">
                <a:solidFill>
                  <a:schemeClr val="tx1"/>
                </a:solidFill>
                <a:effectLst/>
              </a:rPr>
              <a:t>of Accelerating Systems and Applications (G</a:t>
            </a:r>
            <a:r>
              <a:rPr lang="en-US" sz="1700" dirty="0">
                <a:solidFill>
                  <a:schemeClr val="tx1"/>
                </a:solidFill>
                <a:effectLst/>
              </a:rPr>
              <a:t>R</a:t>
            </a:r>
            <a:r>
              <a:rPr lang="bg-BG" sz="1700" dirty="0" smtClean="0">
                <a:solidFill>
                  <a:schemeClr val="tx1"/>
                </a:solidFill>
                <a:effectLst/>
              </a:rPr>
              <a:t>)</a:t>
            </a:r>
          </a:p>
          <a:p>
            <a:pPr>
              <a:buClr>
                <a:schemeClr val="accent2"/>
              </a:buClr>
            </a:pPr>
            <a:r>
              <a:rPr lang="bg-BG" sz="1700" dirty="0" smtClean="0">
                <a:solidFill>
                  <a:schemeClr val="tx1"/>
                </a:solidFill>
                <a:effectLst/>
              </a:rPr>
              <a:t>University </a:t>
            </a:r>
            <a:r>
              <a:rPr lang="bg-BG" sz="1700" dirty="0">
                <a:solidFill>
                  <a:schemeClr val="tx1"/>
                </a:solidFill>
                <a:effectLst/>
              </a:rPr>
              <a:t>of Amsterdam (</a:t>
            </a:r>
            <a:r>
              <a:rPr lang="en-US" sz="1700" dirty="0">
                <a:solidFill>
                  <a:schemeClr val="tx1"/>
                </a:solidFill>
                <a:effectLst/>
              </a:rPr>
              <a:t>NL</a:t>
            </a:r>
            <a:r>
              <a:rPr lang="bg-BG" sz="1700" dirty="0" smtClean="0">
                <a:solidFill>
                  <a:schemeClr val="tx1"/>
                </a:solidFill>
                <a:effectLst/>
              </a:rPr>
              <a:t>)</a:t>
            </a:r>
          </a:p>
          <a:p>
            <a:pPr>
              <a:buClr>
                <a:schemeClr val="accent2"/>
              </a:buClr>
            </a:pPr>
            <a:r>
              <a:rPr lang="bg-BG" sz="1700" dirty="0" smtClean="0">
                <a:solidFill>
                  <a:schemeClr val="tx1"/>
                </a:solidFill>
                <a:effectLst/>
              </a:rPr>
              <a:t>European Organisation for Nuclear Research CERN (</a:t>
            </a:r>
            <a:r>
              <a:rPr lang="en-US" sz="1700" dirty="0" smtClean="0">
                <a:solidFill>
                  <a:schemeClr val="tx1"/>
                </a:solidFill>
                <a:effectLst/>
              </a:rPr>
              <a:t>CH</a:t>
            </a:r>
            <a:r>
              <a:rPr lang="bg-BG" sz="1700" dirty="0" smtClean="0">
                <a:solidFill>
                  <a:schemeClr val="tx1"/>
                </a:solidFill>
                <a:effectLst/>
              </a:rPr>
              <a:t>)</a:t>
            </a:r>
          </a:p>
          <a:p>
            <a:pPr>
              <a:buClr>
                <a:schemeClr val="accent2"/>
              </a:buClr>
            </a:pPr>
            <a:r>
              <a:rPr lang="bg-BG" sz="1700" dirty="0" smtClean="0">
                <a:solidFill>
                  <a:schemeClr val="tx1"/>
                </a:solidFill>
                <a:effectLst/>
              </a:rPr>
              <a:t>The Centre for Research and Technology Hellas (G</a:t>
            </a:r>
            <a:r>
              <a:rPr lang="en-US" sz="1700" dirty="0" smtClean="0">
                <a:solidFill>
                  <a:schemeClr val="tx1"/>
                </a:solidFill>
                <a:effectLst/>
              </a:rPr>
              <a:t>R</a:t>
            </a:r>
            <a:r>
              <a:rPr lang="bg-BG" sz="1700" dirty="0" smtClean="0">
                <a:solidFill>
                  <a:schemeClr val="tx1"/>
                </a:solidFill>
                <a:effectLst/>
              </a:rPr>
              <a:t>)</a:t>
            </a:r>
          </a:p>
          <a:p>
            <a:pPr>
              <a:buClr>
                <a:schemeClr val="accent2"/>
              </a:buClr>
            </a:pPr>
            <a:r>
              <a:rPr lang="bg-BG" sz="1700" dirty="0" smtClean="0">
                <a:solidFill>
                  <a:schemeClr val="tx1"/>
                </a:solidFill>
                <a:effectLst/>
              </a:rPr>
              <a:t>European Schoolnet (B</a:t>
            </a:r>
            <a:r>
              <a:rPr lang="en-US" sz="1700" dirty="0" smtClean="0">
                <a:solidFill>
                  <a:schemeClr val="tx1"/>
                </a:solidFill>
                <a:effectLst/>
              </a:rPr>
              <a:t>E</a:t>
            </a:r>
            <a:r>
              <a:rPr lang="bg-BG" sz="1700" dirty="0" smtClean="0">
                <a:solidFill>
                  <a:schemeClr val="tx1"/>
                </a:solidFill>
                <a:effectLst/>
              </a:rPr>
              <a:t>)</a:t>
            </a:r>
          </a:p>
          <a:p>
            <a:pPr marL="0" indent="0">
              <a:buNone/>
            </a:pPr>
            <a:endParaRPr lang="bg-BG" sz="1700" dirty="0" smtClean="0">
              <a:solidFill>
                <a:schemeClr val="tx1"/>
              </a:solidFill>
              <a:effectLst/>
            </a:endParaRPr>
          </a:p>
          <a:p>
            <a:endParaRPr lang="bg-BG" sz="17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786314" y="1071546"/>
            <a:ext cx="4357686" cy="5786454"/>
          </a:xfrm>
        </p:spPr>
        <p:txBody>
          <a:bodyPr rIns="0">
            <a:normAutofit/>
          </a:bodyPr>
          <a:lstStyle/>
          <a:p>
            <a:pPr>
              <a:buClr>
                <a:schemeClr val="accent2"/>
              </a:buClr>
            </a:pPr>
            <a:r>
              <a:rPr lang="bg-BG" sz="1800" dirty="0">
                <a:effectLst/>
              </a:rPr>
              <a:t>Fraunhofer Institute for Applied Information Technology (</a:t>
            </a:r>
            <a:r>
              <a:rPr lang="en-US" sz="1800" dirty="0">
                <a:effectLst/>
              </a:rPr>
              <a:t>DE</a:t>
            </a:r>
            <a:r>
              <a:rPr lang="bg-BG" sz="1800" dirty="0">
                <a:effectLst/>
              </a:rPr>
              <a:t>)</a:t>
            </a:r>
          </a:p>
          <a:p>
            <a:pPr>
              <a:buClr>
                <a:schemeClr val="accent2"/>
              </a:buClr>
            </a:pPr>
            <a:r>
              <a:rPr lang="bg-BG" sz="1800" dirty="0">
                <a:effectLst/>
              </a:rPr>
              <a:t>Dublin City University (I</a:t>
            </a:r>
            <a:r>
              <a:rPr lang="en-US" sz="1800" dirty="0">
                <a:effectLst/>
              </a:rPr>
              <a:t>E</a:t>
            </a:r>
            <a:r>
              <a:rPr lang="bg-BG" sz="1800" dirty="0">
                <a:effectLst/>
              </a:rPr>
              <a:t>)</a:t>
            </a:r>
          </a:p>
          <a:p>
            <a:pPr>
              <a:buClr>
                <a:schemeClr val="accent2"/>
              </a:buClr>
            </a:pPr>
            <a:r>
              <a:rPr lang="bg-BG" sz="1800" dirty="0">
                <a:effectLst/>
              </a:rPr>
              <a:t>University of Helsinki (F</a:t>
            </a:r>
            <a:r>
              <a:rPr lang="en-US" sz="1800" dirty="0">
                <a:effectLst/>
              </a:rPr>
              <a:t>I</a:t>
            </a:r>
            <a:r>
              <a:rPr lang="bg-BG" sz="1800" dirty="0">
                <a:effectLst/>
              </a:rPr>
              <a:t>)</a:t>
            </a:r>
          </a:p>
          <a:p>
            <a:pPr>
              <a:buClr>
                <a:schemeClr val="accent2"/>
              </a:buClr>
            </a:pPr>
            <a:r>
              <a:rPr lang="bg-BG" sz="1800" dirty="0">
                <a:effectLst/>
              </a:rPr>
              <a:t>Pedagogical Institute (G</a:t>
            </a:r>
            <a:r>
              <a:rPr lang="en-US" sz="1800" dirty="0">
                <a:effectLst/>
              </a:rPr>
              <a:t>R</a:t>
            </a:r>
            <a:r>
              <a:rPr lang="bg-BG" sz="1800" dirty="0">
                <a:effectLst/>
              </a:rPr>
              <a:t>)</a:t>
            </a:r>
          </a:p>
          <a:p>
            <a:pPr>
              <a:buClr>
                <a:schemeClr val="accent2"/>
              </a:buClr>
            </a:pPr>
            <a:r>
              <a:rPr lang="bg-BG" sz="1800" dirty="0">
                <a:effectLst/>
              </a:rPr>
              <a:t>School of Pedagogical and Technological Education (G</a:t>
            </a:r>
            <a:r>
              <a:rPr lang="en-US" sz="1800" dirty="0">
                <a:effectLst/>
              </a:rPr>
              <a:t>R</a:t>
            </a:r>
            <a:r>
              <a:rPr lang="bg-BG" sz="1800" dirty="0">
                <a:effectLst/>
              </a:rPr>
              <a:t>)</a:t>
            </a:r>
          </a:p>
          <a:p>
            <a:pPr>
              <a:buClr>
                <a:schemeClr val="accent2"/>
              </a:buClr>
            </a:pPr>
            <a:r>
              <a:rPr lang="bg-BG" sz="1800" b="1" dirty="0">
                <a:effectLst/>
              </a:rPr>
              <a:t>University of Shumen (B</a:t>
            </a:r>
            <a:r>
              <a:rPr lang="en-US" sz="1800" b="1" dirty="0">
                <a:effectLst/>
              </a:rPr>
              <a:t>G</a:t>
            </a:r>
            <a:r>
              <a:rPr lang="bg-BG" sz="1800" b="1" dirty="0">
                <a:effectLst/>
              </a:rPr>
              <a:t>)</a:t>
            </a:r>
          </a:p>
          <a:p>
            <a:pPr>
              <a:buClr>
                <a:schemeClr val="accent2"/>
              </a:buClr>
            </a:pPr>
            <a:r>
              <a:rPr lang="bg-BG" sz="1800" dirty="0">
                <a:effectLst/>
              </a:rPr>
              <a:t>Humboldt-Universität zu Berlin (</a:t>
            </a:r>
            <a:r>
              <a:rPr lang="en-US" sz="1800" dirty="0">
                <a:effectLst/>
              </a:rPr>
              <a:t>DE</a:t>
            </a:r>
            <a:r>
              <a:rPr lang="bg-BG" sz="1800" dirty="0">
                <a:effectLst/>
              </a:rPr>
              <a:t>)</a:t>
            </a:r>
          </a:p>
          <a:p>
            <a:pPr>
              <a:buClr>
                <a:schemeClr val="accent2"/>
              </a:buClr>
            </a:pPr>
            <a:r>
              <a:rPr lang="bg-BG" sz="1800" dirty="0">
                <a:effectLst/>
              </a:rPr>
              <a:t>University of Bamberg (</a:t>
            </a:r>
            <a:r>
              <a:rPr lang="en-US" sz="1800" dirty="0">
                <a:effectLst/>
              </a:rPr>
              <a:t>DE</a:t>
            </a:r>
            <a:r>
              <a:rPr lang="bg-BG" sz="1800" dirty="0">
                <a:effectLst/>
              </a:rPr>
              <a:t>)</a:t>
            </a:r>
          </a:p>
          <a:p>
            <a:pPr>
              <a:buClr>
                <a:schemeClr val="accent2"/>
              </a:buClr>
            </a:pPr>
            <a:r>
              <a:rPr lang="bg-BG" sz="1800" dirty="0">
                <a:effectLst/>
              </a:rPr>
              <a:t>Cluj County Teacher Training Centre (R</a:t>
            </a:r>
            <a:r>
              <a:rPr lang="en-US" sz="1800" dirty="0">
                <a:effectLst/>
              </a:rPr>
              <a:t>O</a:t>
            </a:r>
            <a:r>
              <a:rPr lang="bg-BG" sz="1800" dirty="0">
                <a:effectLst/>
              </a:rPr>
              <a:t>)</a:t>
            </a:r>
          </a:p>
          <a:p>
            <a:pPr>
              <a:buClr>
                <a:schemeClr val="accent2"/>
              </a:buClr>
            </a:pPr>
            <a:r>
              <a:rPr lang="bg-BG" sz="1800" dirty="0">
                <a:effectLst/>
              </a:rPr>
              <a:t>European Physical Society (F</a:t>
            </a:r>
            <a:r>
              <a:rPr lang="en-US" sz="1800" dirty="0">
                <a:effectLst/>
              </a:rPr>
              <a:t>R</a:t>
            </a:r>
            <a:r>
              <a:rPr lang="bg-BG" sz="1800" dirty="0">
                <a:effectLst/>
              </a:rPr>
              <a:t>)</a:t>
            </a:r>
          </a:p>
          <a:p>
            <a:pPr>
              <a:buClr>
                <a:schemeClr val="accent2"/>
              </a:buClr>
            </a:pPr>
            <a:r>
              <a:rPr lang="bg-BG" sz="1800" dirty="0">
                <a:effectLst/>
              </a:rPr>
              <a:t>Centre of Information Technologies and Leaning Environments (R</a:t>
            </a:r>
            <a:r>
              <a:rPr lang="en-US" sz="1800" dirty="0">
                <a:effectLst/>
              </a:rPr>
              <a:t>U</a:t>
            </a:r>
            <a:r>
              <a:rPr lang="bg-BG" sz="1800" dirty="0">
                <a:effectLst/>
              </a:rPr>
              <a:t>) </a:t>
            </a:r>
          </a:p>
          <a:p>
            <a:pPr>
              <a:buClr>
                <a:schemeClr val="accent2"/>
              </a:buClr>
            </a:pPr>
            <a:r>
              <a:rPr lang="bg-BG" sz="1800" dirty="0">
                <a:effectLst/>
              </a:rPr>
              <a:t>Shodor Foundation</a:t>
            </a:r>
          </a:p>
          <a:p>
            <a:pPr>
              <a:buClr>
                <a:schemeClr val="accent2"/>
              </a:buClr>
            </a:pPr>
            <a:r>
              <a:rPr lang="bg-BG" sz="1800" dirty="0">
                <a:effectLst/>
              </a:rPr>
              <a:t>National Resource for Computational Science Education (US).</a:t>
            </a:r>
          </a:p>
          <a:p>
            <a:endParaRPr lang="bg-BG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642942"/>
          </a:xfrm>
        </p:spPr>
        <p:txBody>
          <a:bodyPr>
            <a:normAutofit/>
          </a:bodyPr>
          <a:lstStyle/>
          <a:p>
            <a:r>
              <a:rPr lang="bg-BG" sz="2800" b="1" cap="all" dirty="0" smtClean="0"/>
              <a:t>Участници в проекта</a:t>
            </a:r>
            <a:endParaRPr lang="bg-BG" sz="2800" b="1" cap="al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858148" y="214290"/>
            <a:ext cx="106823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4282" y="214290"/>
            <a:ext cx="106823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43868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546" y="0"/>
            <a:ext cx="4643470" cy="1071546"/>
          </a:xfrm>
        </p:spPr>
        <p:txBody>
          <a:bodyPr>
            <a:normAutofit/>
          </a:bodyPr>
          <a:lstStyle/>
          <a:p>
            <a:pPr lvl="0"/>
            <a:r>
              <a:rPr lang="bg-BG" sz="2700" b="1" cap="all" dirty="0"/>
              <a:t>Основни </a:t>
            </a:r>
            <a:r>
              <a:rPr lang="bg-BG" sz="2700" b="1" cap="all" dirty="0" smtClean="0"/>
              <a:t>цели</a:t>
            </a:r>
            <a:r>
              <a:rPr lang="en-US" sz="2700" b="1" cap="all" dirty="0" smtClean="0"/>
              <a:t/>
            </a:r>
            <a:br>
              <a:rPr lang="en-US" sz="2700" b="1" cap="all" dirty="0" smtClean="0"/>
            </a:br>
            <a:r>
              <a:rPr lang="bg-BG" sz="2700" b="1" cap="all" dirty="0" smtClean="0"/>
              <a:t> </a:t>
            </a:r>
            <a:r>
              <a:rPr lang="bg-BG" sz="2700" b="1" cap="all" dirty="0"/>
              <a:t>на </a:t>
            </a:r>
            <a:r>
              <a:rPr lang="bg-BG" sz="2700" b="1" cap="all" dirty="0" smtClean="0"/>
              <a:t>проекта</a:t>
            </a:r>
            <a:endParaRPr lang="bg-BG" sz="2700" b="1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500174"/>
            <a:ext cx="8463884" cy="4595826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bg-BG" sz="2800" dirty="0" smtClean="0">
                <a:effectLst/>
              </a:rPr>
              <a:t>Подобряване </a:t>
            </a:r>
            <a:r>
              <a:rPr lang="bg-BG" sz="2800" dirty="0">
                <a:effectLst/>
              </a:rPr>
              <a:t>качеството на обучението по природни </a:t>
            </a:r>
            <a:r>
              <a:rPr lang="bg-BG" sz="2800" dirty="0" smtClean="0">
                <a:effectLst/>
              </a:rPr>
              <a:t>науки и математика. 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bg-BG" sz="2800" dirty="0" smtClean="0">
                <a:solidFill>
                  <a:schemeClr val="tx1"/>
                </a:solidFill>
                <a:effectLst/>
              </a:rPr>
              <a:t>Да се </a:t>
            </a:r>
            <a:r>
              <a:rPr lang="bg-BG" sz="2800" dirty="0">
                <a:solidFill>
                  <a:schemeClr val="tx1"/>
                </a:solidFill>
                <a:effectLst/>
              </a:rPr>
              <a:t>реализира широкомащабно прилагане на образователни дейности в 16 европейски страни в училищна среда, в научни и изследователски центрове и в центрове за обучение на учители.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bg-BG" sz="2800" dirty="0" smtClean="0">
                <a:solidFill>
                  <a:schemeClr val="tx1"/>
                </a:solidFill>
                <a:effectLst/>
              </a:rPr>
              <a:t>Реализиране на програмите </a:t>
            </a:r>
            <a:r>
              <a:rPr lang="bg-BG" sz="2800" dirty="0">
                <a:solidFill>
                  <a:schemeClr val="tx1"/>
                </a:solidFill>
                <a:effectLst/>
              </a:rPr>
              <a:t>за професионално </a:t>
            </a:r>
            <a:r>
              <a:rPr lang="bg-BG" sz="2800" dirty="0" smtClean="0">
                <a:solidFill>
                  <a:schemeClr val="tx1"/>
                </a:solidFill>
                <a:effectLst/>
              </a:rPr>
              <a:t>развитие на учителите, </a:t>
            </a:r>
            <a:r>
              <a:rPr lang="bg-BG" sz="2800" dirty="0">
                <a:solidFill>
                  <a:schemeClr val="tx1"/>
                </a:solidFill>
                <a:effectLst/>
              </a:rPr>
              <a:t>които ще бъдат прилагани в рамките на проекта </a:t>
            </a:r>
            <a:r>
              <a:rPr lang="bg-BG" sz="2800" i="1" dirty="0" smtClean="0">
                <a:solidFill>
                  <a:schemeClr val="tx1"/>
                </a:solidFill>
                <a:effectLst/>
              </a:rPr>
              <a:t>Pathway</a:t>
            </a:r>
            <a:endParaRPr lang="bg-BG" sz="2800" dirty="0">
              <a:solidFill>
                <a:schemeClr val="tx1"/>
              </a:solidFill>
              <a:effectLst/>
            </a:endParaRP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68" y="6143625"/>
            <a:ext cx="19526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500958" y="214290"/>
            <a:ext cx="1451768" cy="9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282" y="214290"/>
            <a:ext cx="1451768" cy="9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35566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70" y="0"/>
            <a:ext cx="5214974" cy="1116118"/>
          </a:xfrm>
        </p:spPr>
        <p:txBody>
          <a:bodyPr>
            <a:noAutofit/>
          </a:bodyPr>
          <a:lstStyle/>
          <a:p>
            <a:r>
              <a:rPr lang="bg-BG" sz="3200" b="1" smtClean="0"/>
              <a:t>Същност на понятието </a:t>
            </a:r>
            <a:r>
              <a:rPr lang="bg-BG" sz="3200" b="1" i="1" smtClean="0"/>
              <a:t>проучване</a:t>
            </a:r>
            <a:endParaRPr lang="bg-BG" sz="3200" b="1" i="1" dirty="0"/>
          </a:p>
        </p:txBody>
      </p:sp>
      <p:sp>
        <p:nvSpPr>
          <p:cNvPr id="6" name="Rectangle 5"/>
          <p:cNvSpPr/>
          <p:nvPr/>
        </p:nvSpPr>
        <p:spPr>
          <a:xfrm>
            <a:off x="714348" y="1859341"/>
            <a:ext cx="77153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Проучването </a:t>
            </a:r>
            <a:r>
              <a:rPr lang="bg-BG" sz="2800" dirty="0" smtClean="0"/>
              <a:t>може да се дефинира като съзнателен процес за диагностициране на проблеми, </a:t>
            </a:r>
            <a:r>
              <a:rPr lang="bg-BG" sz="2800" dirty="0" smtClean="0"/>
              <a:t>експериментиране </a:t>
            </a:r>
            <a:r>
              <a:rPr lang="bg-BG" sz="2800" dirty="0" smtClean="0"/>
              <a:t>и определяне на алтернативи, планиране на изследвания, научноизследователски предположения, търсене на информация, конструиране на модели, обсъждане със съученици, сформиране на ясни аргументи </a:t>
            </a:r>
            <a:endParaRPr lang="bg-BG" sz="2800" dirty="0" smtClean="0"/>
          </a:p>
          <a:p>
            <a:pPr algn="r"/>
            <a:r>
              <a:rPr lang="en-AU" sz="2800" dirty="0" smtClean="0"/>
              <a:t>(</a:t>
            </a:r>
            <a:r>
              <a:rPr lang="en-AU" sz="2800" dirty="0" smtClean="0"/>
              <a:t>Linn, Davis, &amp; Bell, 2004)</a:t>
            </a:r>
            <a:endParaRPr lang="bg-BG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500958" y="214290"/>
            <a:ext cx="1451768" cy="9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4282" y="214290"/>
            <a:ext cx="1451768" cy="9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93563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845884"/>
          </a:xfrm>
        </p:spPr>
        <p:txBody>
          <a:bodyPr>
            <a:normAutofit fontScale="90000"/>
          </a:bodyPr>
          <a:lstStyle/>
          <a:p>
            <a:r>
              <a:rPr lang="bg-BG" sz="2700" b="1" cap="all" dirty="0" smtClean="0"/>
              <a:t>Особености </a:t>
            </a:r>
            <a:r>
              <a:rPr lang="en-US" sz="2700" b="1" cap="all" dirty="0" smtClean="0"/>
              <a:t/>
            </a:r>
            <a:br>
              <a:rPr lang="en-US" sz="2700" b="1" cap="all" dirty="0" smtClean="0"/>
            </a:br>
            <a:r>
              <a:rPr lang="bg-BG" sz="2700" b="1" cap="all" dirty="0" smtClean="0"/>
              <a:t>на </a:t>
            </a:r>
            <a:r>
              <a:rPr lang="bg-BG" sz="2700" b="1" cap="all" dirty="0"/>
              <a:t>проучването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791198216"/>
              </p:ext>
            </p:extLst>
          </p:nvPr>
        </p:nvGraphicFramePr>
        <p:xfrm>
          <a:off x="817240" y="2143116"/>
          <a:ext cx="8229600" cy="4495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Arrow 4"/>
          <p:cNvSpPr/>
          <p:nvPr/>
        </p:nvSpPr>
        <p:spPr>
          <a:xfrm rot="20328910">
            <a:off x="3695228" y="4874126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6" name="Up Arrow 5"/>
          <p:cNvSpPr/>
          <p:nvPr/>
        </p:nvSpPr>
        <p:spPr>
          <a:xfrm>
            <a:off x="4919364" y="3649990"/>
            <a:ext cx="432048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8" name="Right Arrow 7"/>
          <p:cNvSpPr/>
          <p:nvPr/>
        </p:nvSpPr>
        <p:spPr>
          <a:xfrm rot="1689655">
            <a:off x="5768055" y="4941502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9" name="Right Arrow Callout 8"/>
          <p:cNvSpPr/>
          <p:nvPr/>
        </p:nvSpPr>
        <p:spPr>
          <a:xfrm rot="1947131">
            <a:off x="224916" y="2166333"/>
            <a:ext cx="4315917" cy="1973075"/>
          </a:xfrm>
          <a:prstGeom prst="rightArrowCallout">
            <a:avLst>
              <a:gd name="adj1" fmla="val 11136"/>
              <a:gd name="adj2" fmla="val 18016"/>
              <a:gd name="adj3" fmla="val 13505"/>
              <a:gd name="adj4" fmla="val 55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rIns="36000" bIns="36000" rtlCol="0" anchor="ctr"/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bg-BG" sz="2000" dirty="0" smtClean="0"/>
              <a:t>Учители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bg-BG" sz="2000" dirty="0" smtClean="0"/>
              <a:t>методици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bg-BG" sz="2000" dirty="0" smtClean="0"/>
              <a:t>специалисти</a:t>
            </a:r>
            <a:r>
              <a:rPr lang="bg-BG" sz="2000" dirty="0"/>
              <a:t>, разработващи учебни </a:t>
            </a:r>
            <a:r>
              <a:rPr lang="bg-BG" sz="2000" dirty="0" smtClean="0"/>
              <a:t>планове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bg-BG" sz="2000" dirty="0" smtClean="0"/>
              <a:t>министерства</a:t>
            </a:r>
            <a:endParaRPr lang="bg-BG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7500958" y="214290"/>
            <a:ext cx="1451768" cy="9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14282" y="214290"/>
            <a:ext cx="1451768" cy="9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U-Turn Arrow 11"/>
          <p:cNvSpPr/>
          <p:nvPr/>
        </p:nvSpPr>
        <p:spPr>
          <a:xfrm rot="10153988">
            <a:off x="4851208" y="5421506"/>
            <a:ext cx="753916" cy="765788"/>
          </a:xfrm>
          <a:prstGeom prst="uturnArrow">
            <a:avLst>
              <a:gd name="adj1" fmla="val 24195"/>
              <a:gd name="adj2" fmla="val 25000"/>
              <a:gd name="adj3" fmla="val 32547"/>
              <a:gd name="adj4" fmla="val 43750"/>
              <a:gd name="adj5" fmla="val 10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122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56" y="228600"/>
            <a:ext cx="5572164" cy="758952"/>
          </a:xfrm>
        </p:spPr>
        <p:txBody>
          <a:bodyPr>
            <a:normAutofit/>
          </a:bodyPr>
          <a:lstStyle/>
          <a:p>
            <a:r>
              <a:rPr lang="bg-BG" sz="3200" b="1" cap="all" dirty="0" smtClean="0"/>
              <a:t>В</a:t>
            </a:r>
            <a:r>
              <a:rPr lang="bg-BG" sz="3200" b="1" cap="all" dirty="0" smtClean="0"/>
              <a:t>идове </a:t>
            </a:r>
            <a:r>
              <a:rPr lang="bg-BG" sz="3200" b="1" cap="all" dirty="0" smtClean="0"/>
              <a:t>проучване</a:t>
            </a:r>
            <a:endParaRPr lang="bg-BG" sz="3200" b="1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714488"/>
            <a:ext cx="4900618" cy="2033898"/>
          </a:xfrm>
        </p:spPr>
        <p:txBody>
          <a:bodyPr/>
          <a:lstStyle/>
          <a:p>
            <a:r>
              <a:rPr lang="bg-BG" dirty="0" smtClean="0"/>
              <a:t>Структурирано проучване</a:t>
            </a:r>
          </a:p>
          <a:p>
            <a:r>
              <a:rPr lang="bg-BG" dirty="0" smtClean="0"/>
              <a:t>Насочено проучване</a:t>
            </a:r>
          </a:p>
          <a:p>
            <a:r>
              <a:rPr lang="bg-BG" dirty="0" smtClean="0"/>
              <a:t>Отворено проучване</a:t>
            </a:r>
          </a:p>
          <a:p>
            <a:r>
              <a:rPr lang="bg-BG" dirty="0" smtClean="0"/>
              <a:t>Учебен цикъл</a:t>
            </a:r>
            <a:endParaRPr lang="bg-BG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5072066" y="1666862"/>
            <a:ext cx="571504" cy="50006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5072066" y="2190741"/>
            <a:ext cx="571504" cy="50006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6" name="Right Arrow 5">
            <a:hlinkClick r:id="rId4" action="ppaction://hlinksldjump"/>
          </p:cNvPr>
          <p:cNvSpPr/>
          <p:nvPr/>
        </p:nvSpPr>
        <p:spPr>
          <a:xfrm>
            <a:off x="5072066" y="2714620"/>
            <a:ext cx="571504" cy="50006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7" name="Right Arrow 6">
            <a:hlinkClick r:id="rId5" action="ppaction://hlinksldjump"/>
          </p:cNvPr>
          <p:cNvSpPr/>
          <p:nvPr/>
        </p:nvSpPr>
        <p:spPr>
          <a:xfrm>
            <a:off x="5072066" y="3238498"/>
            <a:ext cx="571504" cy="50006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1026" name="Picture 2" descr="C:\Documents and Settings\NATALI\Local Settings\Temporary Internet Files\Content.IE5\LC3EJ05A\MC90033426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7" y="2000240"/>
            <a:ext cx="2140309" cy="2162216"/>
          </a:xfrm>
          <a:prstGeom prst="rect">
            <a:avLst/>
          </a:prstGeom>
          <a:noFill/>
        </p:spPr>
      </p:pic>
      <p:pic>
        <p:nvPicPr>
          <p:cNvPr id="1028" name="Picture 4" descr="C:\Documents and Settings\NATALI\Local Settings\Temporary Internet Files\Content.IE5\ZH12EPAM\MC900083185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4143380"/>
            <a:ext cx="1385980" cy="13727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9" name="Picture 5" descr="C:\Documents and Settings\NATALI\Local Settings\Temporary Internet Files\Content.IE5\ZH12EPAM\MC900446112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7950" y="4572008"/>
            <a:ext cx="995263" cy="978588"/>
          </a:xfrm>
          <a:prstGeom prst="rect">
            <a:avLst/>
          </a:prstGeom>
          <a:noFill/>
        </p:spPr>
      </p:pic>
      <p:pic>
        <p:nvPicPr>
          <p:cNvPr id="1030" name="Picture 6" descr="C:\Documents and Settings\NATALI\Local Settings\Temporary Internet Files\Content.IE5\CYPHLO39\MC900358163[1]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57818" y="5687568"/>
            <a:ext cx="1817827" cy="1170432"/>
          </a:xfrm>
          <a:prstGeom prst="rect">
            <a:avLst/>
          </a:prstGeom>
          <a:noFill/>
        </p:spPr>
      </p:pic>
      <p:pic>
        <p:nvPicPr>
          <p:cNvPr id="1031" name="Picture 7" descr="C:\Documents and Settings\NATALI\Local Settings\Temporary Internet Files\Content.IE5\ZH12EPAM\MC900325270[1].wmf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14744" y="5500702"/>
            <a:ext cx="1325685" cy="1357298"/>
          </a:xfrm>
          <a:prstGeom prst="rect">
            <a:avLst/>
          </a:prstGeom>
          <a:noFill/>
        </p:spPr>
      </p:pic>
      <p:sp>
        <p:nvSpPr>
          <p:cNvPr id="14" name="Action Button: Custom 13">
            <a:hlinkClick r:id="rId11" action="ppaction://hlinksldjump" highlightClick="1"/>
          </p:cNvPr>
          <p:cNvSpPr/>
          <p:nvPr/>
        </p:nvSpPr>
        <p:spPr>
          <a:xfrm>
            <a:off x="8429652" y="6215082"/>
            <a:ext cx="428628" cy="428628"/>
          </a:xfrm>
          <a:prstGeom prst="actionButtonBlank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39937" name="Picture 1" descr="C:\Documents and Settings\NATALI\Local Settings\Temporary Internet Files\Content.IE5\QXENNTOI\MC900048377[1].wm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161786">
            <a:off x="7381322" y="4734280"/>
            <a:ext cx="1611885" cy="1184603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7500958" y="214290"/>
            <a:ext cx="1451768" cy="9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214282" y="214290"/>
            <a:ext cx="1451768" cy="9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6072230" cy="758952"/>
          </a:xfrm>
        </p:spPr>
        <p:txBody>
          <a:bodyPr>
            <a:normAutofit fontScale="90000"/>
          </a:bodyPr>
          <a:lstStyle/>
          <a:p>
            <a:r>
              <a:rPr lang="bg-BG" sz="2700" b="1" cap="all" dirty="0" smtClean="0"/>
              <a:t>Структурирано проучване</a:t>
            </a:r>
            <a:endParaRPr lang="bg-BG" sz="2700" b="1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9416"/>
            <a:ext cx="7258072" cy="4391352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bg-BG" dirty="0" smtClean="0"/>
              <a:t>Учителят предварително запознава учениците с техники за осъществяване на проучване. Пред учениците се поставя практически проблем, както и указания и материали, необходими за завършване на проучването. Учениците откриват връзките между определени променливи или събират и обобщават данни, което по същество води до откриването на определени резултати. Структурираното проучване позволява на учителя да покаже на учениците някои изследователски техники, както и да ги запознае с работата на конкретна апаратура, която може да се използва по-късно при по-сложни проучвания. Структурираното проучване подготвя учениците за осъществяване на направлявано и отворено проучване в по-късен етап от обучението.</a:t>
            </a:r>
            <a:endParaRPr lang="bg-BG" dirty="0"/>
          </a:p>
        </p:txBody>
      </p:sp>
      <p:sp>
        <p:nvSpPr>
          <p:cNvPr id="4" name="Action Button: Custom 3">
            <a:hlinkClick r:id="rId2" action="ppaction://hlinksldjump" highlightClick="1"/>
          </p:cNvPr>
          <p:cNvSpPr/>
          <p:nvPr/>
        </p:nvSpPr>
        <p:spPr>
          <a:xfrm>
            <a:off x="8429652" y="6215082"/>
            <a:ext cx="428628" cy="428628"/>
          </a:xfrm>
          <a:prstGeom prst="actionButtonBlank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5" name="Action Button: Custom 4">
            <a:hlinkClick r:id="" action="ppaction://noaction" highlightClick="1"/>
          </p:cNvPr>
          <p:cNvSpPr/>
          <p:nvPr/>
        </p:nvSpPr>
        <p:spPr>
          <a:xfrm>
            <a:off x="2357422" y="6215082"/>
            <a:ext cx="1928826" cy="428628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Пример</a:t>
            </a:r>
            <a:endParaRPr lang="bg-BG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1571612"/>
            <a:ext cx="8572528" cy="40472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4800" b="1" dirty="0" smtClean="0"/>
              <a:t>В коя закусвалня да отида?</a:t>
            </a:r>
          </a:p>
          <a:p>
            <a:pPr algn="just"/>
            <a:r>
              <a:rPr lang="bg-BG" sz="2300" dirty="0" smtClean="0"/>
              <a:t>Този експеримент е подходящ за обучението по математика.</a:t>
            </a:r>
          </a:p>
          <a:p>
            <a:pPr algn="just"/>
            <a:r>
              <a:rPr lang="bg-BG" sz="2300" dirty="0" smtClean="0"/>
              <a:t>Състои се в събирането на чаши от различни заведения, които децата носят в училище. В час/или под формата на домашна работа/ учениците измерват обема с помощта на мерителна  чаша, като записват в таблица данните (обем, цена, евентуално качество на чашата) за всяко заведение и накрая правят изводи.</a:t>
            </a:r>
            <a:endParaRPr lang="bg-BG" sz="2300" dirty="0"/>
          </a:p>
        </p:txBody>
      </p:sp>
      <p:sp>
        <p:nvSpPr>
          <p:cNvPr id="8" name="Action Button: Custom 7">
            <a:hlinkClick r:id="rId3" action="ppaction://hlinksldjump" highlightClick="1"/>
          </p:cNvPr>
          <p:cNvSpPr/>
          <p:nvPr/>
        </p:nvSpPr>
        <p:spPr>
          <a:xfrm>
            <a:off x="4572000" y="6215082"/>
            <a:ext cx="1928826" cy="428628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Структура</a:t>
            </a:r>
            <a:endParaRPr lang="bg-BG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00958" y="214290"/>
            <a:ext cx="1451768" cy="9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14282" y="214290"/>
            <a:ext cx="1451768" cy="97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ivic">
  <a:themeElements>
    <a:clrScheme name="Custom 22">
      <a:dk1>
        <a:srgbClr val="FAEDE4"/>
      </a:dk1>
      <a:lt1>
        <a:srgbClr val="FAEDE4"/>
      </a:lt1>
      <a:dk2>
        <a:srgbClr val="283138"/>
      </a:dk2>
      <a:lt2>
        <a:srgbClr val="DC6A24"/>
      </a:lt2>
      <a:accent1>
        <a:srgbClr val="838D9B"/>
      </a:accent1>
      <a:accent2>
        <a:srgbClr val="F6DBCA"/>
      </a:accent2>
      <a:accent3>
        <a:srgbClr val="80716A"/>
      </a:accent3>
      <a:accent4>
        <a:srgbClr val="94147C"/>
      </a:accent4>
      <a:accent5>
        <a:srgbClr val="3F464F"/>
      </a:accent5>
      <a:accent6>
        <a:srgbClr val="6F6C7D"/>
      </a:accent6>
      <a:hlink>
        <a:srgbClr val="F2D2BB"/>
      </a:hlink>
      <a:folHlink>
        <a:srgbClr val="3F464F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2012</TotalTime>
  <Words>2745</Words>
  <Application>Microsoft Office PowerPoint</Application>
  <PresentationFormat>On-screen Show (4:3)</PresentationFormat>
  <Paragraphs>254</Paragraphs>
  <Slides>32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Custom Design</vt:lpstr>
      <vt:lpstr>1_Custom Design</vt:lpstr>
      <vt:lpstr>2_Custom Design</vt:lpstr>
      <vt:lpstr>Civic</vt:lpstr>
      <vt:lpstr>Работа с образователни портали и PATHWAY ASK-LDT</vt:lpstr>
      <vt:lpstr>Образователен проект</vt:lpstr>
      <vt:lpstr>Пътят към обучение чрез проучване</vt:lpstr>
      <vt:lpstr>Участници в проекта</vt:lpstr>
      <vt:lpstr>Основни цели  на проекта</vt:lpstr>
      <vt:lpstr>Същност на понятието проучване</vt:lpstr>
      <vt:lpstr>Особености  на проучването </vt:lpstr>
      <vt:lpstr>Видове проучване</vt:lpstr>
      <vt:lpstr>Структурирано проучване</vt:lpstr>
      <vt:lpstr>Насочено проучване</vt:lpstr>
      <vt:lpstr>Отворено проучване</vt:lpstr>
      <vt:lpstr>Учебен цикъл</vt:lpstr>
      <vt:lpstr>Какво и как да използваме в учителската практика</vt:lpstr>
      <vt:lpstr>PATHWAY ASK Learning Design Toolkit  PATHWAY ASK-LDT</vt:lpstr>
      <vt:lpstr>Скрийншотове</vt:lpstr>
      <vt:lpstr>Основни функции на PATHWAY ASK-LDT </vt:lpstr>
      <vt:lpstr>Процес на проектиране на IBSE сценарий с PATHWAY ASK-LDT</vt:lpstr>
      <vt:lpstr>Процес на проектиране на IBSE сценарии с използването на PATHWAY ASK-LDT</vt:lpstr>
      <vt:lpstr>Характеристики</vt:lpstr>
      <vt:lpstr>Описание на апаратурата</vt:lpstr>
      <vt:lpstr>Дефиниране на ролите</vt:lpstr>
      <vt:lpstr>Запълване с ресурси</vt:lpstr>
      <vt:lpstr>Разглеждане на IBSE сценарий с Learning Design Player</vt:lpstr>
      <vt:lpstr>ОБУЧЕНИЕ ПО ПРИРОДНИ НАУКИ ЧРЕЗ ПРОУЧВАНЕ (IBSE)</vt:lpstr>
      <vt:lpstr>Основни задачи</vt:lpstr>
      <vt:lpstr>Сценарии за училища</vt:lpstr>
      <vt:lpstr>www.surveymonkey.com/s/Pathway-2b-Bulgarian</vt:lpstr>
      <vt:lpstr>Литература</vt:lpstr>
      <vt:lpstr>Благодарим Ви за вниманието!</vt:lpstr>
      <vt:lpstr>Обучителни дейности за отворен  общ IBSE сценарий (Generic Open IBSE Scenario) </vt:lpstr>
      <vt:lpstr>Обучителни дейности  в общ  насочен  IBSE сценарий </vt:lpstr>
      <vt:lpstr>Обучителни дейности в  структуриран  общ IBSE сценарии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образователни портали и PATHWAY ASK-LDT</dc:title>
  <dc:creator>Nataly</dc:creator>
  <cp:lastModifiedBy>laptop</cp:lastModifiedBy>
  <cp:revision>185</cp:revision>
  <dcterms:created xsi:type="dcterms:W3CDTF">2008-10-22T09:08:52Z</dcterms:created>
  <dcterms:modified xsi:type="dcterms:W3CDTF">2012-04-26T12:01:25Z</dcterms:modified>
</cp:coreProperties>
</file>