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1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9E44DAA-58E9-4116-8D6D-010EFF5865D2}" type="datetimeFigureOut">
              <a:rPr lang="bg-BG"/>
              <a:pPr>
                <a:defRPr/>
              </a:pPr>
              <a:t>08.06.2011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A696C64-B090-49B4-AF03-9040DFEF5E1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B19483B-F551-415E-8AC1-5EEC3235A208}" type="datetimeFigureOut">
              <a:rPr lang="bg-BG"/>
              <a:pPr>
                <a:defRPr/>
              </a:pPr>
              <a:t>08.06.2011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855BE05-3F4A-4079-8ED9-C498CFA0CA3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BE6C2F-E5CD-44F5-8D02-04CE077AA10A}" type="slidenum">
              <a:rPr lang="bg-BG"/>
              <a:pPr/>
              <a:t>2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41E11C-4C2E-4565-87B0-663771533D24}" type="slidenum">
              <a:rPr lang="bg-BG"/>
              <a:pPr/>
              <a:t>3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852E-7957-4516-BEF6-7F8AA394F63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A103-1934-44B8-99E4-D3670B38FAE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063F-9441-40A4-8110-394E1868D05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8728" y="164305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6C9B1-BA8A-43C6-8345-119ED359CBB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80023-19FF-4EF5-AB41-244AD5D32B9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096B-0D95-4241-9E46-09832E223A3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428750" y="5643563"/>
            <a:ext cx="6500813" cy="1214437"/>
            <a:chOff x="1714480" y="5000636"/>
            <a:chExt cx="6500858" cy="1214422"/>
          </a:xfrm>
        </p:grpSpPr>
        <p:sp>
          <p:nvSpPr>
            <p:cNvPr id="6" name="Rounded Rectangle 20"/>
            <p:cNvSpPr/>
            <p:nvPr userDrawn="1"/>
          </p:nvSpPr>
          <p:spPr>
            <a:xfrm>
              <a:off x="1714480" y="5000636"/>
              <a:ext cx="6500858" cy="1214422"/>
            </a:xfrm>
            <a:prstGeom prst="roundRect">
              <a:avLst>
                <a:gd name="adj" fmla="val 4278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bg-BG"/>
            </a:p>
          </p:txBody>
        </p:sp>
        <p:pic>
          <p:nvPicPr>
            <p:cNvPr id="7" name="Picture 21" descr="EAC_EduTraining_4c_EN-small_logo_proz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430" y="5286388"/>
              <a:ext cx="1257190" cy="670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2" descr="eao_logo_proz.pn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702" y="5286388"/>
              <a:ext cx="1071570" cy="62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3" descr="Logo.png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1670" y="5143512"/>
              <a:ext cx="1257190" cy="94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" descr="llp_logo_proz.png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9190" y="5357825"/>
              <a:ext cx="1500198" cy="597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DB268-4A71-4E68-ADEC-05323E91B46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9C4A-E4DA-449D-9E2F-DC88E6F1C1E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FD9C-5187-402E-93CA-4E29383AF9D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9C202-F9EC-4EDD-AECE-2E496C04ECA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6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44A6-7924-41DB-8948-B1D14553652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D2DC-8AD0-49BF-9502-13EDF8A6F3C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2677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CC6ABE-DF55-4BF2-90F1-32CAE6FF61D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741045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40" name="Group 21"/>
          <p:cNvGrpSpPr>
            <a:grpSpLocks/>
          </p:cNvGrpSpPr>
          <p:nvPr userDrawn="1"/>
        </p:nvGrpSpPr>
        <p:grpSpPr bwMode="auto">
          <a:xfrm>
            <a:off x="1357313" y="5643563"/>
            <a:ext cx="6500812" cy="1214437"/>
            <a:chOff x="1714480" y="5000636"/>
            <a:chExt cx="6500858" cy="1214422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1714480" y="5000636"/>
              <a:ext cx="6500858" cy="1214422"/>
            </a:xfrm>
            <a:prstGeom prst="roundRect">
              <a:avLst>
                <a:gd name="adj" fmla="val 42789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bg-BG"/>
            </a:p>
          </p:txBody>
        </p:sp>
        <p:pic>
          <p:nvPicPr>
            <p:cNvPr id="1042" name="Picture 15" descr="EAC_EduTraining_4c_EN-small_logo_proz.png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00430" y="5286388"/>
              <a:ext cx="1257190" cy="670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7" descr="eao_logo_proz.png"/>
            <p:cNvPicPr>
              <a:picLocks noChangeAspect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643702" y="5286388"/>
              <a:ext cx="1071570" cy="62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18" descr="Logo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071670" y="5143512"/>
              <a:ext cx="1257190" cy="942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19" descr="llp_logo_proz.png"/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929190" y="5357825"/>
              <a:ext cx="1500198" cy="597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ransition spd="slow">
    <p:cover dir="rd"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hu-bg.net/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hyperlink" Target="http://www.univie.ac.at/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javascript:openLargeImage('/mm_images/2032.jpg',%20470,%20750);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javascript:openLargeImage('/mm_images/2034.jpg',%20470,%20680);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://www.cosmosportal.eu/cosmos/" TargetMode="External"/><Relationship Id="rId4" Type="http://schemas.openxmlformats.org/officeDocument/2006/relationships/hyperlink" Target="javascript:openLargeImage('/mm_images/5679.jpg',%20550,%20690);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withatlas-portal.eu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c-project.eu/index.asp?id=&amp;lag=&amp;date=22/3/2011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41663"/>
            <a:ext cx="7772400" cy="2159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на умения за дидактическо проектиране за подобряване ключовите компетенции на учениците </a:t>
            </a:r>
            <a:endParaRPr lang="bg-BG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Picture 8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0"/>
            <a:ext cx="45243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llp_logo_proz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5500688"/>
            <a:ext cx="2714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EAC_EduTraining_4c_EN-small_logo_proz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372100"/>
            <a:ext cx="264318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 descr="eao_logo_proz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5500688"/>
            <a:ext cx="15827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7410472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4000" dirty="0" smtClean="0"/>
              <a:t>Визуализиране на невидимото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bg-BG" sz="2400" dirty="0"/>
              <a:t>CONNECT (2004-2007)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1500188"/>
            <a:ext cx="7080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lo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214313"/>
            <a:ext cx="2124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053387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i="1" dirty="0" smtClean="0"/>
              <a:t>Описание  на проекта</a:t>
            </a:r>
            <a:endParaRPr lang="en-US" b="1" i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001000" cy="4103687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000" b="1" dirty="0" err="1" smtClean="0"/>
              <a:t>Целта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bg-BG" sz="2000" b="1" dirty="0" smtClean="0"/>
              <a:t>проекта</a:t>
            </a:r>
            <a:r>
              <a:rPr lang="en-US" sz="2000" b="1" dirty="0" smtClean="0"/>
              <a:t> </a:t>
            </a:r>
            <a:r>
              <a:rPr lang="en-US" sz="2000" b="1" dirty="0" smtClean="0"/>
              <a:t>е </a:t>
            </a:r>
            <a:r>
              <a:rPr lang="en-US" sz="2000" b="1" dirty="0" err="1" smtClean="0"/>
              <a:t>да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има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положително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въздействие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върху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развитието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bg-BG" sz="2000" b="1" dirty="0" smtClean="0"/>
              <a:t>уменията на учениците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за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решаване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проблеми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чрез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насърчаване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използването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bg-BG" sz="2000" b="1" dirty="0" smtClean="0"/>
              <a:t>проблемно-базирани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подход</a:t>
            </a:r>
            <a:r>
              <a:rPr lang="en-US" sz="2000" b="1" dirty="0" smtClean="0"/>
              <a:t> </a:t>
            </a:r>
            <a:r>
              <a:rPr lang="bg-BG" sz="2000" b="1" dirty="0" smtClean="0"/>
              <a:t>и </a:t>
            </a:r>
            <a:r>
              <a:rPr lang="bg-BG" sz="2000" b="1" dirty="0" smtClean="0"/>
              <a:t>подход на обучение </a:t>
            </a:r>
            <a:r>
              <a:rPr lang="bg-BG" sz="2000" b="1" dirty="0" smtClean="0"/>
              <a:t>чрез </a:t>
            </a:r>
            <a:r>
              <a:rPr lang="bg-BG" sz="2000" b="1" dirty="0" smtClean="0"/>
              <a:t>проучване.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За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постигне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това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ще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бъд</a:t>
            </a:r>
            <a:r>
              <a:rPr lang="bg-BG" sz="2000" b="1" dirty="0" smtClean="0"/>
              <a:t>е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разработен</a:t>
            </a:r>
            <a:r>
              <a:rPr lang="bg-BG" sz="2000" b="1" dirty="0" smtClean="0"/>
              <a:t>а</a:t>
            </a:r>
            <a:r>
              <a:rPr lang="en-US" sz="2000" b="1" dirty="0" smtClean="0"/>
              <a:t> </a:t>
            </a:r>
            <a:r>
              <a:rPr lang="bg-BG" sz="2000" b="1" dirty="0" smtClean="0"/>
              <a:t>рамка </a:t>
            </a:r>
            <a:r>
              <a:rPr lang="bg-BG" sz="2000" b="1" dirty="0" smtClean="0"/>
              <a:t>за </a:t>
            </a:r>
            <a:r>
              <a:rPr lang="en-US" sz="2000" b="1" dirty="0" err="1" smtClean="0"/>
              <a:t>обучение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учители</a:t>
            </a:r>
            <a:r>
              <a:rPr lang="bg-BG" sz="2000" b="1" dirty="0" smtClean="0"/>
              <a:t> за това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как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създа</a:t>
            </a:r>
            <a:r>
              <a:rPr lang="bg-BG" sz="2000" b="1" dirty="0" smtClean="0"/>
              <a:t>ват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планове</a:t>
            </a:r>
            <a:r>
              <a:rPr lang="bg-BG" sz="2000" b="1" dirty="0" smtClean="0"/>
              <a:t>,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само</a:t>
            </a:r>
            <a:r>
              <a:rPr lang="bg-BG" sz="2000" b="1" dirty="0" smtClean="0"/>
              <a:t> чрез </a:t>
            </a:r>
            <a:r>
              <a:rPr lang="en-US" sz="2000" b="1" dirty="0" err="1" smtClean="0"/>
              <a:t>предостав</a:t>
            </a:r>
            <a:r>
              <a:rPr lang="bg-BG" sz="2000" b="1" dirty="0" err="1" smtClean="0"/>
              <a:t>яне</a:t>
            </a:r>
            <a:r>
              <a:rPr lang="bg-BG" sz="2000" b="1" dirty="0" smtClean="0"/>
              <a:t> 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пример</a:t>
            </a:r>
            <a:r>
              <a:rPr lang="bg-BG" sz="2000" b="1" dirty="0" smtClean="0"/>
              <a:t>ни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решения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проблемите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които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възникват</a:t>
            </a:r>
            <a:r>
              <a:rPr lang="bg-BG" sz="2000" b="1" dirty="0" smtClean="0"/>
              <a:t> 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ежедневн</a:t>
            </a:r>
            <a:r>
              <a:rPr lang="bg-BG" sz="2000" b="1" dirty="0" smtClean="0"/>
              <a:t>ата практика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но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също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така</a:t>
            </a:r>
            <a:r>
              <a:rPr lang="en-US" sz="2000" b="1" dirty="0" smtClean="0"/>
              <a:t> </a:t>
            </a:r>
            <a:r>
              <a:rPr lang="bg-BG" sz="2000" b="1" dirty="0" smtClean="0"/>
              <a:t>и която им д</a:t>
            </a:r>
            <a:r>
              <a:rPr lang="en-US" sz="2000" b="1" dirty="0" err="1" smtClean="0"/>
              <a:t>ава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възможност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възприемат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ефективн</a:t>
            </a:r>
            <a:r>
              <a:rPr lang="bg-BG" sz="2000" b="1" dirty="0" smtClean="0"/>
              <a:t>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планиране</a:t>
            </a:r>
            <a:r>
              <a:rPr lang="bg-BG" sz="2000" b="1" dirty="0" smtClean="0"/>
              <a:t> на уроците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във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връзка</a:t>
            </a:r>
            <a:r>
              <a:rPr lang="en-US" sz="2000" b="1" dirty="0" smtClean="0"/>
              <a:t> с </a:t>
            </a:r>
            <a:r>
              <a:rPr lang="en-US" sz="2000" b="1" dirty="0" err="1" smtClean="0"/>
              <a:t>образователни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принципи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които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могат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да</a:t>
            </a:r>
            <a:r>
              <a:rPr lang="en-US" sz="2000" b="1" dirty="0" smtClean="0"/>
              <a:t> </a:t>
            </a:r>
            <a:r>
              <a:rPr lang="bg-BG" sz="2000" b="1" dirty="0" err="1" smtClean="0"/>
              <a:t>подбрят</a:t>
            </a:r>
            <a:r>
              <a:rPr lang="bg-BG" sz="2000" b="1" dirty="0" smtClean="0"/>
              <a:t> уменията за </a:t>
            </a:r>
            <a:r>
              <a:rPr lang="en-US" sz="2000" b="1" dirty="0" err="1" smtClean="0"/>
              <a:t>решаване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проблеми</a:t>
            </a:r>
            <a:r>
              <a:rPr lang="bg-BG" sz="2000" b="1" dirty="0" smtClean="0"/>
              <a:t> на учащите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Следвайки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препоръките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доклада</a:t>
            </a:r>
            <a:r>
              <a:rPr lang="en-US" sz="2000" b="1" dirty="0" smtClean="0"/>
              <a:t> </a:t>
            </a:r>
            <a:r>
              <a:rPr lang="bg-BG" sz="2000" b="1" dirty="0" smtClean="0"/>
              <a:t>на </a:t>
            </a:r>
            <a:r>
              <a:rPr lang="en-US" sz="2000" b="1" dirty="0" err="1" smtClean="0"/>
              <a:t>Rocard</a:t>
            </a:r>
            <a:r>
              <a:rPr lang="en-US" sz="2000" b="1" dirty="0" smtClean="0"/>
              <a:t> </a:t>
            </a:r>
            <a:r>
              <a:rPr lang="bg-BG" sz="2000" b="1" dirty="0" smtClean="0"/>
              <a:t>относно </a:t>
            </a:r>
            <a:r>
              <a:rPr lang="en-US" sz="2000" b="1" dirty="0" err="1" smtClean="0"/>
              <a:t>образование</a:t>
            </a:r>
            <a:r>
              <a:rPr lang="bg-BG" sz="2000" b="1" dirty="0" smtClean="0"/>
              <a:t>то</a:t>
            </a:r>
            <a:r>
              <a:rPr lang="en-US" sz="2000" b="1" dirty="0" smtClean="0"/>
              <a:t> </a:t>
            </a:r>
            <a:r>
              <a:rPr lang="bg-BG" sz="2000" b="1" dirty="0" smtClean="0"/>
              <a:t>по природни науки </a:t>
            </a:r>
            <a:r>
              <a:rPr lang="en-US" sz="2000" b="1" dirty="0" smtClean="0"/>
              <a:t>в </a:t>
            </a:r>
            <a:r>
              <a:rPr lang="en-US" sz="2000" b="1" dirty="0" err="1" smtClean="0"/>
              <a:t>Европа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използване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bg-BG" sz="2000" b="1" dirty="0" smtClean="0"/>
              <a:t>подходите за </a:t>
            </a:r>
            <a:r>
              <a:rPr lang="en-US" sz="2000" b="1" dirty="0" err="1" smtClean="0"/>
              <a:t>проблемно-базирано</a:t>
            </a:r>
            <a:r>
              <a:rPr lang="en-US" sz="2000" b="1" dirty="0" smtClean="0"/>
              <a:t> </a:t>
            </a:r>
            <a:r>
              <a:rPr lang="bg-BG" sz="2000" b="1" dirty="0" smtClean="0"/>
              <a:t>обучение и </a:t>
            </a:r>
            <a:r>
              <a:rPr lang="bg-BG" sz="2000" b="1" dirty="0" smtClean="0"/>
              <a:t>обучение чрез </a:t>
            </a:r>
            <a:r>
              <a:rPr lang="en-US" sz="2000" b="1" dirty="0" err="1" smtClean="0"/>
              <a:t>проу</a:t>
            </a:r>
            <a:r>
              <a:rPr lang="bg-BG" sz="2000" b="1" dirty="0" smtClean="0"/>
              <a:t>ч</a:t>
            </a:r>
            <a:r>
              <a:rPr lang="en-US" sz="2000" b="1" dirty="0" err="1" smtClean="0"/>
              <a:t>ване</a:t>
            </a:r>
            <a:r>
              <a:rPr lang="bg-BG" sz="2000" b="1" dirty="0" smtClean="0"/>
              <a:t> 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важно</a:t>
            </a:r>
            <a:r>
              <a:rPr lang="en-US" sz="2000" b="1" dirty="0" smtClean="0"/>
              <a:t>, </a:t>
            </a:r>
            <a:r>
              <a:rPr lang="bg-BG" sz="2000" b="1" dirty="0" smtClean="0"/>
              <a:t>тъй като </a:t>
            </a:r>
            <a:r>
              <a:rPr lang="bg-BG" sz="2000" b="1" dirty="0" smtClean="0"/>
              <a:t>т</a:t>
            </a:r>
            <a:r>
              <a:rPr lang="en-US" sz="2000" b="1" dirty="0" smtClean="0"/>
              <a:t>е</a:t>
            </a:r>
            <a:r>
              <a:rPr lang="bg-BG" sz="2000" b="1" dirty="0" smtClean="0"/>
              <a:t> </a:t>
            </a:r>
            <a:r>
              <a:rPr lang="en-US" sz="2000" b="1" dirty="0" err="1" smtClean="0"/>
              <a:t>осигуря</a:t>
            </a:r>
            <a:r>
              <a:rPr lang="bg-BG" sz="2000" b="1" dirty="0" smtClean="0"/>
              <a:t>ват</a:t>
            </a:r>
            <a:r>
              <a:rPr lang="en-US" sz="2000" b="1" dirty="0" smtClean="0"/>
              <a:t>т </a:t>
            </a:r>
            <a:r>
              <a:rPr lang="en-US" sz="2000" b="1" dirty="0" err="1" smtClean="0"/>
              <a:t>средства</a:t>
            </a:r>
            <a:r>
              <a:rPr lang="bg-BG" sz="2000" b="1" dirty="0" smtClean="0"/>
              <a:t>та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за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повишаване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интереса</a:t>
            </a:r>
            <a:r>
              <a:rPr lang="en-US" sz="2000" b="1" dirty="0" smtClean="0"/>
              <a:t> и </a:t>
            </a:r>
            <a:r>
              <a:rPr lang="en-US" sz="2000" b="1" dirty="0" err="1" smtClean="0"/>
              <a:t>мотивацията</a:t>
            </a:r>
            <a:r>
              <a:rPr lang="en-US" sz="2000" b="1" dirty="0" smtClean="0"/>
              <a:t> </a:t>
            </a:r>
            <a:r>
              <a:rPr lang="bg-BG" sz="2000" b="1" dirty="0" smtClean="0"/>
              <a:t> н</a:t>
            </a:r>
            <a:r>
              <a:rPr lang="en-US" sz="2000" b="1" dirty="0" smtClean="0"/>
              <a:t>а </a:t>
            </a:r>
            <a:r>
              <a:rPr lang="en-US" sz="2000" b="1" dirty="0" err="1" smtClean="0"/>
              <a:t>учениците</a:t>
            </a:r>
            <a:r>
              <a:rPr lang="en-US" sz="2000" b="1" dirty="0" smtClean="0"/>
              <a:t> </a:t>
            </a:r>
            <a:endParaRPr lang="bg-BG" sz="2000" b="1" dirty="0" smtClean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981949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i="1" dirty="0" smtClean="0"/>
              <a:t>Описание  на проекта</a:t>
            </a:r>
            <a:endParaRPr lang="en-US" b="1" i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357313"/>
            <a:ext cx="8358188" cy="4160837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None/>
            </a:pPr>
            <a:r>
              <a:rPr lang="en-US" sz="2000" b="1" dirty="0" err="1" smtClean="0"/>
              <a:t>Предложеният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проект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има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за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цел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да</a:t>
            </a:r>
            <a:r>
              <a:rPr lang="en-US" sz="2000" b="1" dirty="0" smtClean="0"/>
              <a:t> </a:t>
            </a:r>
            <a:r>
              <a:rPr lang="bg-BG" sz="2000" b="1" dirty="0" smtClean="0"/>
              <a:t>даде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своя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принос</a:t>
            </a:r>
            <a:r>
              <a:rPr lang="en-US" sz="2000" b="1" dirty="0" smtClean="0"/>
              <a:t> </a:t>
            </a:r>
            <a:r>
              <a:rPr lang="bg-BG" sz="2000" b="1" dirty="0" smtClean="0"/>
              <a:t>за </a:t>
            </a:r>
            <a:r>
              <a:rPr lang="en-US" sz="2000" b="1" dirty="0" err="1" smtClean="0"/>
              <a:t>подобряване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качеството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преподаването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bg-BG" sz="2000" b="1" dirty="0" smtClean="0"/>
              <a:t>природни науки чрез: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</a:pPr>
            <a:r>
              <a:rPr lang="en-US" sz="2000" b="1" dirty="0" err="1" smtClean="0"/>
              <a:t>обучение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учители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как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променят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настоящите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си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преподавателски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практики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като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вземат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предвид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стратегии</a:t>
            </a:r>
            <a:r>
              <a:rPr lang="bg-BG" sz="2000" b="1" dirty="0" smtClean="0"/>
              <a:t> за проблемно-базирано обучение и обучение чрез проучване</a:t>
            </a:r>
            <a:r>
              <a:rPr lang="en-US" sz="2000" b="1" dirty="0" smtClean="0"/>
              <a:t>;</a:t>
            </a:r>
            <a:endParaRPr lang="bg-BG" sz="2000" b="1" dirty="0" smtClean="0"/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</a:pPr>
            <a:r>
              <a:rPr lang="bg-BG" sz="2000" b="1" dirty="0" smtClean="0"/>
              <a:t>представяне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 </a:t>
            </a:r>
            <a:r>
              <a:rPr lang="bg-BG" sz="2000" b="1" dirty="0" smtClean="0"/>
              <a:t>процеса на дидактическо проектиране на </a:t>
            </a:r>
            <a:r>
              <a:rPr lang="en-US" sz="2000" b="1" dirty="0" err="1" smtClean="0"/>
              <a:t>учебния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процес</a:t>
            </a:r>
            <a:r>
              <a:rPr lang="en-US" sz="2000" b="1" dirty="0" smtClean="0"/>
              <a:t> и </a:t>
            </a:r>
            <a:r>
              <a:rPr lang="en-US" sz="2000" b="1" dirty="0" err="1" smtClean="0"/>
              <a:t>методи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за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мотивиране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учителите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да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променят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практиката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си</a:t>
            </a:r>
            <a:r>
              <a:rPr lang="bg-BG" sz="2000" b="1" dirty="0" smtClean="0"/>
              <a:t> </a:t>
            </a:r>
            <a:endParaRPr lang="bg-BG" sz="2000" b="1" dirty="0" smtClean="0"/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</a:pPr>
            <a:r>
              <a:rPr lang="en-US" sz="2000" b="1" dirty="0" err="1" smtClean="0"/>
              <a:t>предлага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достъп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електронни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учебни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материали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базирани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методите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за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обучение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чрез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напроучване</a:t>
            </a:r>
            <a:r>
              <a:rPr lang="en-US" sz="2000" b="1" dirty="0" smtClean="0"/>
              <a:t> и </a:t>
            </a:r>
            <a:r>
              <a:rPr lang="bg-BG" sz="2000" b="1" dirty="0" smtClean="0"/>
              <a:t>проблемно-базирано обучение, като </a:t>
            </a:r>
            <a:r>
              <a:rPr lang="en-US" sz="2000" b="1" dirty="0" err="1" smtClean="0"/>
              <a:t>по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този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начин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разширя</a:t>
            </a:r>
            <a:r>
              <a:rPr lang="bg-BG" sz="2000" b="1" dirty="0" smtClean="0"/>
              <a:t>т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ограниченията</a:t>
            </a:r>
            <a:r>
              <a:rPr lang="en-US" sz="2000" b="1" dirty="0" smtClean="0"/>
              <a:t> </a:t>
            </a:r>
            <a:r>
              <a:rPr lang="bg-BG" sz="2000" b="1" dirty="0" smtClean="0"/>
              <a:t>на обучението </a:t>
            </a:r>
            <a:r>
              <a:rPr lang="en-US" sz="2000" b="1" dirty="0" smtClean="0"/>
              <a:t>в </a:t>
            </a:r>
            <a:r>
              <a:rPr lang="en-US" sz="2000" b="1" dirty="0" err="1" smtClean="0"/>
              <a:t>класна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стая</a:t>
            </a:r>
            <a:r>
              <a:rPr lang="en-US" sz="2000" b="1" dirty="0" smtClean="0"/>
              <a:t>. </a:t>
            </a:r>
            <a:endParaRPr lang="bg-BG" sz="2000" b="1" dirty="0" smtClean="0"/>
          </a:p>
          <a:p>
            <a:pPr marL="457200" indent="-457200">
              <a:lnSpc>
                <a:spcPct val="80000"/>
              </a:lnSpc>
              <a:buNone/>
            </a:pPr>
            <a:r>
              <a:rPr lang="en-US" sz="2000" b="1" dirty="0" err="1" smtClean="0"/>
              <a:t>Подобен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подход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ще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даде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възможност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учителите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да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преосмислят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своята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собствена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практика</a:t>
            </a:r>
            <a:r>
              <a:rPr lang="bg-BG" sz="2000" b="1" dirty="0" smtClean="0"/>
              <a:t> от гледна точка</a:t>
            </a:r>
            <a:r>
              <a:rPr lang="en-US" sz="2000" b="1" dirty="0" smtClean="0"/>
              <a:t> </a:t>
            </a:r>
            <a:r>
              <a:rPr lang="bg-BG" sz="2000" b="1" dirty="0" smtClean="0"/>
              <a:t>на под</a:t>
            </a:r>
            <a:r>
              <a:rPr lang="en-US" sz="2000" b="1" dirty="0" err="1" smtClean="0"/>
              <a:t>помага</a:t>
            </a:r>
            <a:r>
              <a:rPr lang="bg-BG" sz="2000" b="1" dirty="0" smtClean="0"/>
              <a:t>не </a:t>
            </a:r>
            <a:r>
              <a:rPr lang="en-US" sz="2000" b="1" dirty="0" err="1" smtClean="0"/>
              <a:t>на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учениците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да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бъдат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ефективни</a:t>
            </a:r>
            <a:r>
              <a:rPr lang="en-US" sz="2000" b="1" dirty="0" smtClean="0"/>
              <a:t> </a:t>
            </a:r>
            <a:r>
              <a:rPr lang="bg-BG" sz="2000" b="1" dirty="0" smtClean="0"/>
              <a:t>при решаване на проблеми</a:t>
            </a:r>
            <a:r>
              <a:rPr lang="en-US" sz="2000" b="1" dirty="0" smtClean="0"/>
              <a:t>.</a:t>
            </a:r>
            <a:r>
              <a:rPr lang="bg-BG" sz="2000" b="1" dirty="0" smtClean="0"/>
              <a:t> </a:t>
            </a:r>
          </a:p>
          <a:p>
            <a:pPr marL="304800" indent="-304800" algn="just">
              <a:lnSpc>
                <a:spcPct val="80000"/>
              </a:lnSpc>
              <a:buFontTx/>
              <a:buNone/>
            </a:pPr>
            <a:endParaRPr lang="bg-BG" sz="2400" b="1" dirty="0" smtClean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05338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b="1" i="1" dirty="0" smtClean="0"/>
              <a:t>Описание  на проекта</a:t>
            </a:r>
            <a:endParaRPr lang="en-US" b="1" i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286750" cy="40005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US" sz="2800" dirty="0" err="1" smtClean="0"/>
              <a:t>Въздействието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 </a:t>
            </a:r>
            <a:r>
              <a:rPr lang="en-US" sz="2800" dirty="0" err="1" smtClean="0"/>
              <a:t>учебни</a:t>
            </a:r>
            <a:r>
              <a:rPr lang="bg-BG" sz="2800" dirty="0" smtClean="0"/>
              <a:t>те</a:t>
            </a:r>
            <a:r>
              <a:rPr lang="en-US" sz="2800" dirty="0" smtClean="0"/>
              <a:t> </a:t>
            </a:r>
            <a:r>
              <a:rPr lang="en-US" sz="2800" dirty="0" err="1" smtClean="0"/>
              <a:t>материали</a:t>
            </a:r>
            <a:r>
              <a:rPr lang="en-US" sz="2800" dirty="0" smtClean="0"/>
              <a:t> </a:t>
            </a:r>
            <a:r>
              <a:rPr lang="en-US" sz="2800" dirty="0" err="1" smtClean="0"/>
              <a:t>ще</a:t>
            </a:r>
            <a:r>
              <a:rPr lang="en-US" sz="2800" dirty="0" smtClean="0"/>
              <a:t> </a:t>
            </a:r>
            <a:r>
              <a:rPr lang="en-US" sz="2800" dirty="0" err="1" smtClean="0"/>
              <a:t>бъд</a:t>
            </a:r>
            <a:r>
              <a:rPr lang="bg-BG" sz="2800" dirty="0" smtClean="0"/>
              <a:t>е</a:t>
            </a:r>
            <a:r>
              <a:rPr lang="en-US" sz="2800" dirty="0" smtClean="0"/>
              <a:t> </a:t>
            </a:r>
            <a:r>
              <a:rPr lang="en-US" sz="2800" dirty="0" err="1" smtClean="0"/>
              <a:t>оцене</a:t>
            </a:r>
            <a:r>
              <a:rPr lang="bg-BG" sz="2800" dirty="0" smtClean="0"/>
              <a:t>но</a:t>
            </a:r>
            <a:r>
              <a:rPr lang="en-US" sz="2800" dirty="0" smtClean="0"/>
              <a:t> </a:t>
            </a:r>
            <a:r>
              <a:rPr lang="bg-BG" sz="2800" dirty="0" smtClean="0"/>
              <a:t>чрез </a:t>
            </a:r>
            <a:r>
              <a:rPr lang="en-US" sz="2800" dirty="0" smtClean="0"/>
              <a:t>PISA - </a:t>
            </a:r>
            <a:r>
              <a:rPr lang="bg-BG" sz="2800" dirty="0" smtClean="0"/>
              <a:t>рамка за оценяване на придобитите от учениците умения за </a:t>
            </a:r>
            <a:r>
              <a:rPr lang="en-US" sz="2800" dirty="0" err="1" smtClean="0"/>
              <a:t>решаване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проблеми</a:t>
            </a:r>
            <a:r>
              <a:rPr lang="en-US" sz="2800" dirty="0" smtClean="0"/>
              <a:t>. </a:t>
            </a:r>
            <a:r>
              <a:rPr lang="bg-BG" sz="2800" dirty="0" smtClean="0"/>
              <a:t>Еф</a:t>
            </a:r>
            <a:r>
              <a:rPr lang="en-US" sz="2800" dirty="0" err="1" smtClean="0"/>
              <a:t>ективн</a:t>
            </a:r>
            <a:r>
              <a:rPr lang="bg-BG" sz="2800" dirty="0" err="1" smtClean="0"/>
              <a:t>ия</a:t>
            </a:r>
            <a:r>
              <a:rPr lang="en-US" sz="2800" dirty="0" smtClean="0"/>
              <a:t> </a:t>
            </a:r>
            <a:r>
              <a:rPr lang="en-US" sz="2800" dirty="0" err="1" smtClean="0"/>
              <a:t>подход</a:t>
            </a:r>
            <a:r>
              <a:rPr lang="en-US" sz="2800" dirty="0" smtClean="0"/>
              <a:t> </a:t>
            </a:r>
            <a:r>
              <a:rPr lang="en-US" sz="2800" dirty="0" err="1" smtClean="0"/>
              <a:t>за</a:t>
            </a:r>
            <a:r>
              <a:rPr lang="en-US" sz="2800" dirty="0" smtClean="0"/>
              <a:t> </a:t>
            </a:r>
            <a:r>
              <a:rPr lang="en-US" sz="2800" dirty="0" err="1" smtClean="0"/>
              <a:t>обучение</a:t>
            </a:r>
            <a:r>
              <a:rPr lang="en-US" sz="2800" dirty="0" smtClean="0"/>
              <a:t> </a:t>
            </a:r>
            <a:r>
              <a:rPr lang="en-US" sz="2800" dirty="0" err="1" smtClean="0"/>
              <a:t>ще</a:t>
            </a:r>
            <a:r>
              <a:rPr lang="en-US" sz="2800" dirty="0" smtClean="0"/>
              <a:t> </a:t>
            </a:r>
            <a:r>
              <a:rPr lang="en-US" sz="2800" dirty="0" err="1" smtClean="0"/>
              <a:t>допринесе</a:t>
            </a:r>
            <a:r>
              <a:rPr lang="en-US" sz="2800" dirty="0" smtClean="0"/>
              <a:t> </a:t>
            </a:r>
            <a:r>
              <a:rPr lang="en-US" sz="2800" dirty="0" err="1" smtClean="0"/>
              <a:t>пряко</a:t>
            </a:r>
            <a:r>
              <a:rPr lang="en-US" sz="2800" dirty="0" smtClean="0"/>
              <a:t> </a:t>
            </a:r>
            <a:r>
              <a:rPr lang="en-US" sz="2800" dirty="0" err="1" smtClean="0"/>
              <a:t>за</a:t>
            </a:r>
            <a:r>
              <a:rPr lang="en-US" sz="2800" dirty="0" smtClean="0"/>
              <a:t> </a:t>
            </a:r>
            <a:r>
              <a:rPr lang="en-US" sz="2800" dirty="0" err="1" smtClean="0"/>
              <a:t>разработването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такива</a:t>
            </a:r>
            <a:r>
              <a:rPr lang="en-US" sz="2800" dirty="0" smtClean="0"/>
              <a:t> </a:t>
            </a:r>
            <a:r>
              <a:rPr lang="en-US" sz="2800" dirty="0" err="1" smtClean="0"/>
              <a:t>обучителни</a:t>
            </a:r>
            <a:r>
              <a:rPr lang="en-US" sz="2800" dirty="0" smtClean="0"/>
              <a:t> </a:t>
            </a:r>
            <a:r>
              <a:rPr lang="en-US" sz="2800" dirty="0" err="1" smtClean="0"/>
              <a:t>дейности</a:t>
            </a:r>
            <a:r>
              <a:rPr lang="en-US" sz="2800" dirty="0" smtClean="0"/>
              <a:t>, </a:t>
            </a:r>
            <a:r>
              <a:rPr lang="en-US" sz="2800" dirty="0" err="1" smtClean="0"/>
              <a:t>които</a:t>
            </a:r>
            <a:r>
              <a:rPr lang="en-US" sz="2800" dirty="0" smtClean="0"/>
              <a:t> </a:t>
            </a:r>
            <a:r>
              <a:rPr lang="en-US" sz="2800" dirty="0" err="1" smtClean="0"/>
              <a:t>могат</a:t>
            </a:r>
            <a:r>
              <a:rPr lang="en-US" sz="2800" dirty="0" smtClean="0"/>
              <a:t> </a:t>
            </a:r>
            <a:r>
              <a:rPr lang="en-US" sz="2800" dirty="0" err="1" smtClean="0"/>
              <a:t>да</a:t>
            </a:r>
            <a:r>
              <a:rPr lang="en-US" sz="2800" dirty="0" smtClean="0"/>
              <a:t> </a:t>
            </a:r>
            <a:r>
              <a:rPr lang="en-US" sz="2800" dirty="0" err="1" smtClean="0"/>
              <a:t>увеличат</a:t>
            </a:r>
            <a:r>
              <a:rPr lang="en-US" sz="2800" dirty="0" smtClean="0"/>
              <a:t> </a:t>
            </a:r>
            <a:r>
              <a:rPr lang="en-US" sz="2800" dirty="0" err="1" smtClean="0"/>
              <a:t>мотивация</a:t>
            </a:r>
            <a:r>
              <a:rPr lang="bg-BG" sz="2800" dirty="0" smtClean="0"/>
              <a:t> на учениците </a:t>
            </a:r>
            <a:r>
              <a:rPr lang="en-US" sz="2800" dirty="0" smtClean="0"/>
              <a:t>и </a:t>
            </a:r>
            <a:r>
              <a:rPr lang="en-US" sz="2800" dirty="0" err="1" smtClean="0"/>
              <a:t>по</a:t>
            </a:r>
            <a:r>
              <a:rPr lang="en-US" sz="2800" dirty="0" smtClean="0"/>
              <a:t> </a:t>
            </a:r>
            <a:r>
              <a:rPr lang="en-US" sz="2800" dirty="0" err="1" smtClean="0"/>
              <a:t>този</a:t>
            </a:r>
            <a:r>
              <a:rPr lang="en-US" sz="2800" dirty="0" smtClean="0"/>
              <a:t> </a:t>
            </a:r>
            <a:r>
              <a:rPr lang="en-US" sz="2800" dirty="0" err="1" smtClean="0"/>
              <a:t>начин</a:t>
            </a:r>
            <a:r>
              <a:rPr lang="bg-BG" sz="2800" dirty="0" smtClean="0"/>
              <a:t> да подпомогнат и </a:t>
            </a:r>
            <a:r>
              <a:rPr lang="en-US" sz="2800" dirty="0" smtClean="0"/>
              <a:t> </a:t>
            </a:r>
            <a:r>
              <a:rPr lang="en-US" sz="2800" dirty="0" err="1" smtClean="0"/>
              <a:t>подобря</a:t>
            </a:r>
            <a:r>
              <a:rPr lang="bg-BG" sz="2800" dirty="0" smtClean="0"/>
              <a:t>т придобиването на</a:t>
            </a:r>
            <a:r>
              <a:rPr lang="en-US" sz="2800" dirty="0" smtClean="0"/>
              <a:t> </a:t>
            </a:r>
            <a:r>
              <a:rPr lang="en-US" sz="2800" dirty="0" err="1" smtClean="0"/>
              <a:t>универсални</a:t>
            </a:r>
            <a:r>
              <a:rPr lang="en-US" sz="2800" dirty="0" smtClean="0"/>
              <a:t> </a:t>
            </a:r>
            <a:r>
              <a:rPr lang="en-US" sz="2800" dirty="0" err="1" smtClean="0"/>
              <a:t>ключови</a:t>
            </a:r>
            <a:r>
              <a:rPr lang="en-US" sz="2800" dirty="0" smtClean="0"/>
              <a:t> </a:t>
            </a:r>
            <a:r>
              <a:rPr lang="en-US" sz="2800" dirty="0" err="1" smtClean="0"/>
              <a:t>компетенции</a:t>
            </a:r>
            <a:r>
              <a:rPr lang="bg-BG" sz="2800" dirty="0" smtClean="0"/>
              <a:t>, които са</a:t>
            </a:r>
            <a:r>
              <a:rPr lang="en-US" sz="2800" dirty="0" smtClean="0"/>
              <a:t> </a:t>
            </a:r>
            <a:r>
              <a:rPr lang="en-US" sz="2800" dirty="0" err="1" smtClean="0"/>
              <a:t>тясно</a:t>
            </a:r>
            <a:r>
              <a:rPr lang="en-US" sz="2800" dirty="0" smtClean="0"/>
              <a:t> </a:t>
            </a:r>
            <a:r>
              <a:rPr lang="bg-BG" sz="2800" dirty="0" smtClean="0"/>
              <a:t>свързани с целта на Програмата за Учене през целия живот от гледна точка на повишаване на мотивация на учениците за учене и усвояване на умения. </a:t>
            </a:r>
            <a:endParaRPr lang="en-GB" sz="2800" b="1" dirty="0" smtClean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929618" cy="9540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4000" b="1" i="1" dirty="0" smtClean="0"/>
              <a:t>Защо консорциума предприема този проект</a:t>
            </a:r>
            <a:endParaRPr lang="en-US" sz="4000" b="1" i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785926"/>
            <a:ext cx="7427912" cy="3960812"/>
          </a:xfrm>
        </p:spPr>
        <p:txBody>
          <a:bodyPr/>
          <a:lstStyle/>
          <a:p>
            <a:pPr>
              <a:buNone/>
            </a:pPr>
            <a:r>
              <a:rPr lang="en-US" sz="1800" dirty="0" err="1" smtClean="0"/>
              <a:t>Основавайки</a:t>
            </a:r>
            <a:r>
              <a:rPr lang="en-US" sz="1800" dirty="0" smtClean="0"/>
              <a:t> </a:t>
            </a:r>
            <a:r>
              <a:rPr lang="en-US" sz="1800" dirty="0" err="1" smtClean="0"/>
              <a:t>се</a:t>
            </a:r>
            <a:r>
              <a:rPr lang="bg-BG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 </a:t>
            </a:r>
            <a:r>
              <a:rPr lang="en-US" sz="1800" dirty="0" err="1" smtClean="0"/>
              <a:t>опита</a:t>
            </a:r>
            <a:r>
              <a:rPr lang="en-US" sz="1800" dirty="0" smtClean="0"/>
              <a:t> </a:t>
            </a:r>
            <a:r>
              <a:rPr lang="en-US" sz="1800" dirty="0" err="1" smtClean="0"/>
              <a:t>на</a:t>
            </a:r>
            <a:r>
              <a:rPr lang="en-US" sz="1800" dirty="0" smtClean="0"/>
              <a:t> </a:t>
            </a:r>
            <a:r>
              <a:rPr lang="en-US" sz="1800" dirty="0" err="1" smtClean="0"/>
              <a:t>проекта</a:t>
            </a:r>
            <a:r>
              <a:rPr lang="en-US" sz="1800" dirty="0" smtClean="0"/>
              <a:t> METASCHOOL, </a:t>
            </a:r>
            <a:r>
              <a:rPr lang="en-US" sz="1800" dirty="0" err="1" smtClean="0"/>
              <a:t>предложеният</a:t>
            </a:r>
            <a:r>
              <a:rPr lang="en-US" sz="1800" dirty="0" smtClean="0"/>
              <a:t> </a:t>
            </a:r>
            <a:r>
              <a:rPr lang="en-US" sz="1800" dirty="0" err="1" smtClean="0"/>
              <a:t>проект</a:t>
            </a:r>
            <a:r>
              <a:rPr lang="en-US" sz="1800" dirty="0" smtClean="0"/>
              <a:t> </a:t>
            </a:r>
            <a:r>
              <a:rPr lang="en-US" sz="1800" dirty="0" err="1" smtClean="0"/>
              <a:t>ще</a:t>
            </a:r>
            <a:r>
              <a:rPr lang="en-US" sz="1800" dirty="0" smtClean="0"/>
              <a:t> </a:t>
            </a:r>
            <a:r>
              <a:rPr lang="en-US" sz="1800" dirty="0" err="1" smtClean="0"/>
              <a:t>продължи</a:t>
            </a:r>
            <a:r>
              <a:rPr lang="en-US" sz="1800" dirty="0" smtClean="0"/>
              <a:t> </a:t>
            </a:r>
            <a:r>
              <a:rPr lang="en-US" sz="1800" dirty="0" err="1" smtClean="0"/>
              <a:t>да</a:t>
            </a:r>
            <a:r>
              <a:rPr lang="en-US" sz="1800" dirty="0" smtClean="0"/>
              <a:t> </a:t>
            </a:r>
            <a:r>
              <a:rPr lang="en-US" sz="1800" dirty="0" err="1" smtClean="0"/>
              <a:t>развива</a:t>
            </a:r>
            <a:r>
              <a:rPr lang="en-US" sz="1800" dirty="0" smtClean="0"/>
              <a:t> </a:t>
            </a:r>
            <a:r>
              <a:rPr lang="en-US" sz="1800" dirty="0" err="1" smtClean="0"/>
              <a:t>процеса</a:t>
            </a:r>
            <a:r>
              <a:rPr lang="en-US" sz="1800" dirty="0" smtClean="0"/>
              <a:t> </a:t>
            </a:r>
            <a:r>
              <a:rPr lang="en-US" sz="1800" dirty="0" err="1" smtClean="0"/>
              <a:t>на</a:t>
            </a:r>
            <a:r>
              <a:rPr lang="en-US" sz="1800" dirty="0" smtClean="0"/>
              <a:t> </a:t>
            </a:r>
            <a:r>
              <a:rPr lang="en-US" sz="1800" dirty="0" err="1" smtClean="0"/>
              <a:t>създаването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bg-BG" sz="1800" dirty="0" smtClean="0"/>
              <a:t>дигитални</a:t>
            </a:r>
            <a:r>
              <a:rPr lang="en-US" sz="1800" dirty="0" smtClean="0"/>
              <a:t> </a:t>
            </a:r>
            <a:r>
              <a:rPr lang="en-US" sz="1800" dirty="0" err="1" smtClean="0"/>
              <a:t>умения</a:t>
            </a:r>
            <a:r>
              <a:rPr lang="en-US" sz="1800" dirty="0" smtClean="0"/>
              <a:t> </a:t>
            </a:r>
            <a:r>
              <a:rPr lang="en-US" sz="1800" dirty="0" err="1" smtClean="0"/>
              <a:t>чрез</a:t>
            </a:r>
            <a:r>
              <a:rPr lang="en-US" sz="1800" dirty="0" smtClean="0"/>
              <a:t> </a:t>
            </a:r>
            <a:r>
              <a:rPr lang="bg-BG" sz="1800" dirty="0" smtClean="0"/>
              <a:t>допълване на </a:t>
            </a:r>
            <a:r>
              <a:rPr lang="bg-BG" sz="1800" dirty="0" err="1" smtClean="0"/>
              <a:t>на</a:t>
            </a:r>
            <a:r>
              <a:rPr lang="bg-BG" sz="1800" dirty="0" smtClean="0"/>
              <a:t> </a:t>
            </a:r>
            <a:r>
              <a:rPr lang="en-US" sz="1800" dirty="0" smtClean="0"/>
              <a:t> </a:t>
            </a:r>
            <a:r>
              <a:rPr lang="en-US" sz="1800" dirty="0" err="1" smtClean="0"/>
              <a:t>аспекти</a:t>
            </a:r>
            <a:r>
              <a:rPr lang="bg-BG" sz="1800" dirty="0" smtClean="0"/>
              <a:t>те на дидактическото проектиране по педагогически обоснован начин. Обхвата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 </a:t>
            </a:r>
            <a:r>
              <a:rPr lang="bg-BG" sz="1800" dirty="0" smtClean="0"/>
              <a:t>обучителните </a:t>
            </a:r>
            <a:r>
              <a:rPr lang="en-US" sz="1800" dirty="0" err="1" smtClean="0"/>
              <a:t>дейности</a:t>
            </a:r>
            <a:r>
              <a:rPr lang="en-US" sz="1800" dirty="0" smtClean="0"/>
              <a:t>, </a:t>
            </a:r>
            <a:r>
              <a:rPr lang="en-US" sz="1800" dirty="0" err="1" smtClean="0"/>
              <a:t>които</a:t>
            </a:r>
            <a:r>
              <a:rPr lang="en-US" sz="1800" dirty="0" smtClean="0"/>
              <a:t> </a:t>
            </a:r>
            <a:r>
              <a:rPr lang="en-US" sz="1800" dirty="0" err="1" smtClean="0"/>
              <a:t>демонстрират</a:t>
            </a:r>
            <a:r>
              <a:rPr lang="en-US" sz="1800" dirty="0" smtClean="0"/>
              <a:t> </a:t>
            </a:r>
            <a:r>
              <a:rPr lang="en-US" sz="1800" dirty="0" err="1" smtClean="0"/>
              <a:t>конкретни</a:t>
            </a:r>
            <a:r>
              <a:rPr lang="en-US" sz="1800" dirty="0" smtClean="0"/>
              <a:t> </a:t>
            </a:r>
            <a:r>
              <a:rPr lang="en-US" sz="1800" dirty="0" err="1" smtClean="0"/>
              <a:t>педагогически</a:t>
            </a:r>
            <a:r>
              <a:rPr lang="en-US" sz="1800" dirty="0" smtClean="0"/>
              <a:t> </a:t>
            </a:r>
            <a:r>
              <a:rPr lang="en-US" sz="1800" dirty="0" err="1" smtClean="0"/>
              <a:t>подходи</a:t>
            </a:r>
            <a:r>
              <a:rPr lang="bg-BG" sz="1800" dirty="0" smtClean="0"/>
              <a:t> (проблемно-базиран и обучение чрез проучване) и </a:t>
            </a:r>
            <a:r>
              <a:rPr lang="en-US" sz="1800" dirty="0" smtClean="0"/>
              <a:t>и</a:t>
            </a:r>
            <a:r>
              <a:rPr lang="bg-BG" sz="1800" dirty="0" err="1" smtClean="0"/>
              <a:t>новативно</a:t>
            </a:r>
            <a:r>
              <a:rPr lang="en-US" sz="1800" dirty="0" smtClean="0"/>
              <a:t> </a:t>
            </a:r>
            <a:r>
              <a:rPr lang="en-US" sz="1800" dirty="0" err="1" smtClean="0"/>
              <a:t>използване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 ИКТ </a:t>
            </a:r>
            <a:r>
              <a:rPr lang="en-US" sz="1800" dirty="0" err="1" smtClean="0"/>
              <a:t>инструменти</a:t>
            </a:r>
            <a:r>
              <a:rPr lang="en-US" sz="1800" dirty="0" smtClean="0"/>
              <a:t> е </a:t>
            </a:r>
            <a:r>
              <a:rPr lang="en-US" sz="1800" dirty="0" err="1" smtClean="0"/>
              <a:t>ограничен</a:t>
            </a:r>
            <a:r>
              <a:rPr lang="en-US" sz="1800" dirty="0" smtClean="0"/>
              <a:t>, </a:t>
            </a:r>
            <a:r>
              <a:rPr lang="en-US" sz="1800" dirty="0" err="1" smtClean="0"/>
              <a:t>което</a:t>
            </a:r>
            <a:r>
              <a:rPr lang="en-US" sz="1800" dirty="0" smtClean="0"/>
              <a:t> </a:t>
            </a:r>
            <a:r>
              <a:rPr lang="en-US" sz="1800" dirty="0" err="1" smtClean="0"/>
              <a:t>предполага</a:t>
            </a:r>
            <a:r>
              <a:rPr lang="en-US" sz="1800" dirty="0" smtClean="0"/>
              <a:t>, </a:t>
            </a:r>
            <a:r>
              <a:rPr lang="en-US" sz="1800" dirty="0" err="1" smtClean="0"/>
              <a:t>че</a:t>
            </a:r>
            <a:r>
              <a:rPr lang="bg-BG" sz="1800" dirty="0" smtClean="0"/>
              <a:t> </a:t>
            </a:r>
            <a:r>
              <a:rPr lang="en-US" sz="1800" dirty="0" err="1" smtClean="0"/>
              <a:t>учителите</a:t>
            </a:r>
            <a:r>
              <a:rPr lang="en-US" sz="1800" dirty="0" smtClean="0"/>
              <a:t> </a:t>
            </a:r>
            <a:r>
              <a:rPr lang="en-US" sz="1800" dirty="0" err="1" smtClean="0"/>
              <a:t>са</a:t>
            </a:r>
            <a:r>
              <a:rPr lang="en-US" sz="1800" dirty="0" smtClean="0"/>
              <a:t> </a:t>
            </a:r>
            <a:r>
              <a:rPr lang="en-US" sz="1800" dirty="0" err="1" smtClean="0"/>
              <a:t>претоварени</a:t>
            </a:r>
            <a:r>
              <a:rPr lang="en-US" sz="1800" dirty="0" smtClean="0"/>
              <a:t> </a:t>
            </a:r>
            <a:r>
              <a:rPr lang="en-US" sz="1800" dirty="0" err="1" smtClean="0"/>
              <a:t>от</a:t>
            </a:r>
            <a:r>
              <a:rPr lang="en-US" sz="1800" dirty="0" smtClean="0"/>
              <a:t> </a:t>
            </a:r>
            <a:r>
              <a:rPr lang="en-US" sz="1800" dirty="0" err="1" smtClean="0"/>
              <a:t>изобилие</a:t>
            </a:r>
            <a:r>
              <a:rPr lang="en-US" sz="1800" dirty="0" smtClean="0"/>
              <a:t> </a:t>
            </a:r>
            <a:r>
              <a:rPr lang="en-US" sz="1800" dirty="0" err="1" smtClean="0"/>
              <a:t>от</a:t>
            </a:r>
            <a:r>
              <a:rPr lang="en-US" sz="1800" dirty="0" smtClean="0"/>
              <a:t> </a:t>
            </a:r>
            <a:r>
              <a:rPr lang="en-US" sz="1800" dirty="0" err="1" smtClean="0"/>
              <a:t>възможности</a:t>
            </a:r>
            <a:r>
              <a:rPr lang="en-US" sz="1800" dirty="0" smtClean="0"/>
              <a:t> </a:t>
            </a:r>
            <a:r>
              <a:rPr lang="en-US" sz="1800" dirty="0" err="1" smtClean="0"/>
              <a:t>за</a:t>
            </a:r>
            <a:r>
              <a:rPr lang="en-US" sz="1800" dirty="0" smtClean="0"/>
              <a:t> </a:t>
            </a:r>
            <a:r>
              <a:rPr lang="en-US" sz="1800" dirty="0" err="1" smtClean="0"/>
              <a:t>избор</a:t>
            </a:r>
            <a:r>
              <a:rPr lang="bg-BG" sz="1800" dirty="0" smtClean="0"/>
              <a:t>, </a:t>
            </a:r>
            <a:r>
              <a:rPr lang="bg-BG" sz="1800" dirty="0" err="1" smtClean="0"/>
              <a:t>ноже</a:t>
            </a:r>
            <a:r>
              <a:rPr lang="bg-BG" sz="1800" dirty="0" smtClean="0"/>
              <a:t> </a:t>
            </a:r>
            <a:r>
              <a:rPr lang="bg-BG" sz="1800" dirty="0" smtClean="0"/>
              <a:t>да им липсват </a:t>
            </a:r>
            <a:r>
              <a:rPr lang="en-US" sz="1800" dirty="0" err="1" smtClean="0"/>
              <a:t>необходимите</a:t>
            </a:r>
            <a:r>
              <a:rPr lang="bg-BG" sz="1800" dirty="0" smtClean="0"/>
              <a:t> </a:t>
            </a:r>
            <a:r>
              <a:rPr lang="en-US" sz="1800" dirty="0" smtClean="0"/>
              <a:t> </a:t>
            </a:r>
            <a:r>
              <a:rPr lang="en-US" sz="1800" dirty="0" err="1" smtClean="0"/>
              <a:t>умения</a:t>
            </a:r>
            <a:r>
              <a:rPr lang="en-US" sz="1800" dirty="0" smtClean="0"/>
              <a:t> </a:t>
            </a:r>
            <a:r>
              <a:rPr lang="bg-BG" sz="1800" dirty="0" smtClean="0"/>
              <a:t>з</a:t>
            </a:r>
            <a:r>
              <a:rPr lang="en-US" sz="1800" dirty="0" smtClean="0"/>
              <a:t>а </a:t>
            </a:r>
            <a:r>
              <a:rPr lang="en-US" sz="1800" dirty="0" err="1" smtClean="0"/>
              <a:t>насърчаването</a:t>
            </a:r>
            <a:r>
              <a:rPr lang="en-US" sz="1800" dirty="0" smtClean="0"/>
              <a:t> 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bg-BG" sz="1800" dirty="0" smtClean="0"/>
              <a:t>ключовите</a:t>
            </a:r>
            <a:r>
              <a:rPr lang="en-US" sz="1800" dirty="0" smtClean="0"/>
              <a:t> </a:t>
            </a:r>
            <a:r>
              <a:rPr lang="en-US" sz="1800" dirty="0" err="1" smtClean="0"/>
              <a:t>компетенции</a:t>
            </a:r>
            <a:r>
              <a:rPr lang="bg-BG" sz="1800" dirty="0" smtClean="0"/>
              <a:t> на учениците</a:t>
            </a:r>
            <a:r>
              <a:rPr lang="en-US" sz="1800" dirty="0" smtClean="0"/>
              <a:t>. </a:t>
            </a:r>
            <a:r>
              <a:rPr lang="en-US" sz="1800" dirty="0" err="1" smtClean="0"/>
              <a:t>Общата</a:t>
            </a:r>
            <a:r>
              <a:rPr lang="en-US" sz="1800" dirty="0" smtClean="0"/>
              <a:t> </a:t>
            </a:r>
            <a:r>
              <a:rPr lang="en-US" sz="1800" dirty="0" err="1" smtClean="0"/>
              <a:t>цел</a:t>
            </a:r>
            <a:r>
              <a:rPr lang="en-US" sz="1800" dirty="0" smtClean="0"/>
              <a:t> </a:t>
            </a:r>
            <a:r>
              <a:rPr lang="en-US" sz="1800" dirty="0" err="1" smtClean="0"/>
              <a:t>на</a:t>
            </a:r>
            <a:r>
              <a:rPr lang="en-US" sz="1800" dirty="0" smtClean="0"/>
              <a:t> </a:t>
            </a:r>
            <a:r>
              <a:rPr lang="en-US" sz="1800" dirty="0" err="1" smtClean="0"/>
              <a:t>проекта</a:t>
            </a:r>
            <a:r>
              <a:rPr lang="en-US" sz="1800" dirty="0" smtClean="0"/>
              <a:t> е </a:t>
            </a:r>
            <a:r>
              <a:rPr lang="en-US" sz="1800" dirty="0" err="1" smtClean="0"/>
              <a:t>да</a:t>
            </a:r>
            <a:r>
              <a:rPr lang="en-US" sz="1800" dirty="0" smtClean="0"/>
              <a:t> </a:t>
            </a:r>
            <a:r>
              <a:rPr lang="en-US" sz="1800" dirty="0" err="1" smtClean="0"/>
              <a:t>се</a:t>
            </a:r>
            <a:r>
              <a:rPr lang="en-US" sz="1800" dirty="0" smtClean="0"/>
              <a:t> </a:t>
            </a:r>
            <a:r>
              <a:rPr lang="en-US" sz="1800" dirty="0" err="1" smtClean="0"/>
              <a:t>повиши</a:t>
            </a:r>
            <a:r>
              <a:rPr lang="en-US" sz="1800" dirty="0" smtClean="0"/>
              <a:t> </a:t>
            </a:r>
            <a:r>
              <a:rPr lang="en-US" sz="1800" dirty="0" err="1" smtClean="0"/>
              <a:t>мотивацията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bg-BG" sz="1800" dirty="0" smtClean="0"/>
              <a:t>учениците</a:t>
            </a:r>
            <a:r>
              <a:rPr lang="en-US" sz="1800" dirty="0" smtClean="0"/>
              <a:t> и </a:t>
            </a:r>
            <a:r>
              <a:rPr lang="en-US" sz="1800" dirty="0" err="1" smtClean="0"/>
              <a:t>да</a:t>
            </a:r>
            <a:r>
              <a:rPr lang="en-US" sz="1800" dirty="0" smtClean="0"/>
              <a:t> </a:t>
            </a:r>
            <a:r>
              <a:rPr lang="bg-BG" sz="1800" dirty="0" smtClean="0"/>
              <a:t>се </a:t>
            </a:r>
            <a:r>
              <a:rPr lang="bg-BG" sz="1800" dirty="0" smtClean="0"/>
              <a:t>направи </a:t>
            </a:r>
            <a:r>
              <a:rPr lang="bg-BG" sz="1800" dirty="0" err="1" smtClean="0"/>
              <a:t>обучнието</a:t>
            </a:r>
            <a:r>
              <a:rPr lang="bg-BG" sz="1800" dirty="0" smtClean="0"/>
              <a:t> по-атрактивно, за да бъдат и учениците по-ефективни</a:t>
            </a:r>
            <a:r>
              <a:rPr lang="en-US" sz="1800" dirty="0" smtClean="0"/>
              <a:t>.</a:t>
            </a:r>
            <a:endParaRPr lang="bg-BG" sz="1800" dirty="0" smtClean="0"/>
          </a:p>
          <a:p>
            <a:pPr>
              <a:buNone/>
            </a:pPr>
            <a:r>
              <a:rPr lang="bg-BG" sz="1800" dirty="0" smtClean="0"/>
              <a:t> </a:t>
            </a:r>
            <a:endParaRPr lang="bg-BG" sz="18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410472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4000" b="1" i="1" dirty="0" smtClean="0"/>
              <a:t>Консорциум </a:t>
            </a:r>
            <a:endParaRPr lang="bg-BG" sz="4000" b="1" i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357313"/>
            <a:ext cx="9144000" cy="4643437"/>
          </a:xfrm>
        </p:spPr>
        <p:txBody>
          <a:bodyPr/>
          <a:lstStyle/>
          <a:p>
            <a:pPr marL="261938" indent="-261938">
              <a:lnSpc>
                <a:spcPct val="150000"/>
              </a:lnSpc>
              <a:buFontTx/>
              <a:buAutoNum type="arabicPeriod"/>
            </a:pPr>
            <a:r>
              <a:rPr lang="bg-BG" sz="2800" smtClean="0"/>
              <a:t>Ellinogermaniki Agogi Schoo</a:t>
            </a:r>
            <a:r>
              <a:rPr lang="en-US" sz="2800" smtClean="0"/>
              <a:t>l - Greece</a:t>
            </a:r>
          </a:p>
          <a:p>
            <a:pPr marL="261938" indent="-261938">
              <a:lnSpc>
                <a:spcPct val="150000"/>
              </a:lnSpc>
              <a:buFontTx/>
              <a:buAutoNum type="arabicPeriod"/>
            </a:pPr>
            <a:r>
              <a:rPr lang="bg-BG" sz="2800" smtClean="0"/>
              <a:t>University of Vienna</a:t>
            </a:r>
            <a:r>
              <a:rPr lang="en-US" sz="2800" smtClean="0"/>
              <a:t> - Austria</a:t>
            </a:r>
          </a:p>
          <a:p>
            <a:pPr marL="261938" indent="-261938">
              <a:lnSpc>
                <a:spcPct val="150000"/>
              </a:lnSpc>
              <a:buFontTx/>
              <a:buAutoNum type="arabicPeriod"/>
            </a:pPr>
            <a:r>
              <a:rPr lang="bg-BG" sz="2800" smtClean="0"/>
              <a:t>MENON Network EEIG</a:t>
            </a:r>
            <a:r>
              <a:rPr lang="en-US" sz="2800" smtClean="0"/>
              <a:t> - Belgium</a:t>
            </a:r>
          </a:p>
          <a:p>
            <a:pPr marL="261938" indent="-261938">
              <a:lnSpc>
                <a:spcPct val="150000"/>
              </a:lnSpc>
              <a:buFontTx/>
              <a:buAutoNum type="arabicPeriod"/>
            </a:pPr>
            <a:r>
              <a:rPr lang="en-US" sz="2800" smtClean="0"/>
              <a:t>Shumen University - Bulgaria</a:t>
            </a:r>
          </a:p>
          <a:p>
            <a:pPr marL="261938" indent="-261938">
              <a:lnSpc>
                <a:spcPct val="150000"/>
              </a:lnSpc>
              <a:buFontTx/>
              <a:buAutoNum type="arabicPeriod"/>
            </a:pPr>
            <a:r>
              <a:rPr lang="en-US" sz="2800" smtClean="0"/>
              <a:t>Humboldt-University of Berlin - Germany</a:t>
            </a:r>
          </a:p>
          <a:p>
            <a:pPr marL="261938" indent="-261938">
              <a:lnSpc>
                <a:spcPct val="150000"/>
              </a:lnSpc>
              <a:buFontTx/>
              <a:buAutoNum type="arabicPeriod"/>
            </a:pPr>
            <a:r>
              <a:rPr lang="en-US" sz="2800" smtClean="0"/>
              <a:t>Dokuz Eylul University Buca Faculty of Education - Turkey</a:t>
            </a:r>
            <a:endParaRPr lang="bg-BG" sz="2800" smtClean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ur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0350"/>
            <a:ext cx="648017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437063"/>
            <a:ext cx="22352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2276475"/>
            <a:ext cx="35274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Logo der Uni Wien">
            <a:hlinkClick r:id="rId5" tooltip="&quot;Universität Wien - Home&quot;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7563"/>
            <a:ext cx="15843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3284538"/>
            <a:ext cx="1200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logo" descr="logo_us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0425" y="3860800"/>
            <a:ext cx="25923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2588" y="4581525"/>
            <a:ext cx="10795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053387" cy="88263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4000" dirty="0" smtClean="0"/>
              <a:t>Работния процес  е организиран в 7 работни пакета</a:t>
            </a:r>
            <a:endParaRPr lang="bg-BG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064500" cy="4133850"/>
          </a:xfrm>
        </p:spPr>
        <p:txBody>
          <a:bodyPr/>
          <a:lstStyle/>
          <a:p>
            <a:pPr marL="609600" indent="-609600">
              <a:lnSpc>
                <a:spcPct val="140000"/>
              </a:lnSpc>
              <a:buFontTx/>
              <a:buNone/>
            </a:pPr>
            <a:r>
              <a:rPr lang="en-US" sz="2400" b="1" dirty="0" smtClean="0"/>
              <a:t>WP1 </a:t>
            </a:r>
            <a:r>
              <a:rPr lang="bg-BG" sz="2400" b="1" dirty="0" smtClean="0"/>
              <a:t>Мениджмънт</a:t>
            </a:r>
            <a:endParaRPr lang="en-US" sz="2400" b="1" dirty="0" smtClean="0"/>
          </a:p>
          <a:p>
            <a:pPr marL="609600" indent="-609600">
              <a:lnSpc>
                <a:spcPct val="140000"/>
              </a:lnSpc>
              <a:buFontTx/>
              <a:buNone/>
            </a:pPr>
            <a:r>
              <a:rPr lang="en-US" sz="2400" b="1" dirty="0" smtClean="0"/>
              <a:t>WP2 </a:t>
            </a:r>
            <a:r>
              <a:rPr lang="bg-BG" sz="2400" b="1" dirty="0" smtClean="0"/>
              <a:t>Обучителна рамка и Анализ на нуждите на потребителя</a:t>
            </a:r>
          </a:p>
          <a:p>
            <a:pPr marL="609600" indent="-609600">
              <a:lnSpc>
                <a:spcPct val="140000"/>
              </a:lnSpc>
              <a:buFontTx/>
              <a:buNone/>
            </a:pPr>
            <a:r>
              <a:rPr lang="en-US" sz="2400" b="1" dirty="0" smtClean="0"/>
              <a:t>WP3 </a:t>
            </a:r>
            <a:r>
              <a:rPr lang="bg-BG" sz="2400" b="1" dirty="0" smtClean="0"/>
              <a:t>Създаване на съдържание и Разработване на случаи</a:t>
            </a:r>
            <a:endParaRPr lang="en-US" sz="2400" b="1" dirty="0" smtClean="0"/>
          </a:p>
          <a:p>
            <a:pPr marL="609600" indent="-609600">
              <a:lnSpc>
                <a:spcPct val="140000"/>
              </a:lnSpc>
              <a:buFontTx/>
              <a:buNone/>
            </a:pPr>
            <a:r>
              <a:rPr lang="en-US" sz="2400" b="1" dirty="0" smtClean="0"/>
              <a:t>WP4 </a:t>
            </a:r>
            <a:r>
              <a:rPr lang="bg-BG" sz="2400" b="1" dirty="0" smtClean="0"/>
              <a:t>Провеждане на обучение и </a:t>
            </a:r>
            <a:r>
              <a:rPr lang="bg-BG" sz="2400" b="1" dirty="0" err="1" smtClean="0"/>
              <a:t>валидиране</a:t>
            </a:r>
            <a:endParaRPr lang="en-US" sz="2400" b="1" dirty="0" smtClean="0"/>
          </a:p>
          <a:p>
            <a:pPr marL="609600" indent="-609600">
              <a:lnSpc>
                <a:spcPct val="140000"/>
              </a:lnSpc>
              <a:buFontTx/>
              <a:buNone/>
            </a:pPr>
            <a:r>
              <a:rPr lang="en-US" sz="2400" b="1" dirty="0" smtClean="0"/>
              <a:t>WP5 </a:t>
            </a:r>
            <a:r>
              <a:rPr lang="bg-BG" sz="2400" b="1" dirty="0" smtClean="0"/>
              <a:t>Оценка и осигуряване на качеството</a:t>
            </a:r>
          </a:p>
          <a:p>
            <a:pPr marL="609600" indent="-609600">
              <a:lnSpc>
                <a:spcPct val="140000"/>
              </a:lnSpc>
              <a:buFontTx/>
              <a:buNone/>
            </a:pPr>
            <a:r>
              <a:rPr lang="en-US" sz="2400" b="1" dirty="0" smtClean="0"/>
              <a:t> WP 6 </a:t>
            </a:r>
            <a:r>
              <a:rPr lang="bg-BG" sz="2400" b="1" dirty="0" smtClean="0"/>
              <a:t>Разпространение на резултатите </a:t>
            </a:r>
          </a:p>
          <a:p>
            <a:pPr marL="609600" indent="-609600">
              <a:lnSpc>
                <a:spcPct val="140000"/>
              </a:lnSpc>
              <a:buFontTx/>
              <a:buNone/>
            </a:pPr>
            <a:r>
              <a:rPr lang="en-US" sz="2400" b="1" dirty="0" smtClean="0"/>
              <a:t>WP7 </a:t>
            </a:r>
            <a:r>
              <a:rPr lang="bg-BG" sz="2400" b="1" dirty="0" err="1" smtClean="0"/>
              <a:t>Експолатация</a:t>
            </a:r>
            <a:endParaRPr lang="bg-BG" sz="2400" b="1" dirty="0" smtClean="0"/>
          </a:p>
        </p:txBody>
      </p:sp>
      <p:pic>
        <p:nvPicPr>
          <p:cNvPr id="19461" name="Picture 5" descr="C:\Documents and Settings\NATALI\Local Settings\Temporary Internet Files\Content.IE5\9GK5QLBW\MC900229521[1].wm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43702" y="3286124"/>
            <a:ext cx="1428760" cy="23158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05338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>WP1 </a:t>
            </a:r>
            <a:r>
              <a:rPr lang="bg-BG" sz="4000" b="1" dirty="0" smtClean="0"/>
              <a:t>Мениджмънт</a:t>
            </a:r>
            <a:endParaRPr lang="en-US" sz="4000" b="1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71500" y="1428750"/>
            <a:ext cx="764381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bg-BG" sz="2400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Основната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цел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РП1 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е да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гарантира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качество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резултатите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от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проекта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чрез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постоянен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мониторинг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dirty="0" err="1" smtClean="0">
                <a:solidFill>
                  <a:schemeClr val="accent3">
                    <a:lumMod val="50000"/>
                  </a:schemeClr>
                </a:solidFill>
              </a:rPr>
              <a:t>преоктните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дейности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правилното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им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изпълнение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координация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работния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план и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оптимална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координация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партньорите</a:t>
            </a:r>
            <a:endParaRPr lang="bg-B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Управление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то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проект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има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за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цел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безпроблемното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изпълнение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предложен</a:t>
            </a:r>
            <a:r>
              <a:rPr lang="bg-BG" dirty="0" err="1" smtClean="0">
                <a:solidFill>
                  <a:schemeClr val="accent3">
                    <a:lumMod val="50000"/>
                  </a:schemeClr>
                </a:solidFill>
              </a:rPr>
              <a:t>ия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работ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план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отношение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своевременна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доставка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крайни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продукти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междинни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и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окончателни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резултати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от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гледна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точка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качеството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така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по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отношение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зависимостите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между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работните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пакети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Структурата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за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управление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проекти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предполага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контрол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както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централно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(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проектно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ниво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така и на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местни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(WP-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ниво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или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тема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bg-BG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dirty="0" smtClean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05338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WP2 </a:t>
            </a:r>
            <a:r>
              <a:rPr lang="bg-BG" b="1" dirty="0" smtClean="0"/>
              <a:t>Обучителна рамка и Анализ на нуждите на потребителя</a:t>
            </a:r>
            <a:endParaRPr lang="en-US" b="1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4313" y="1214438"/>
            <a:ext cx="6715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350" indent="530225">
              <a:spcBef>
                <a:spcPct val="20000"/>
              </a:spcBef>
              <a:defRPr/>
            </a:pP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Целта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WP2 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е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да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идентифицира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нуждите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от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обучение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отношение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образователните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теории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модели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и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рамки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 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софтуерни инструменти за проектиране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ко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то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мо</a:t>
            </a:r>
            <a:r>
              <a:rPr lang="bg-BG" dirty="0" err="1" smtClean="0">
                <a:solidFill>
                  <a:schemeClr val="accent3">
                    <a:lumMod val="50000"/>
                  </a:schemeClr>
                </a:solidFill>
              </a:rPr>
              <a:t>гат</a:t>
            </a:r>
            <a:r>
              <a:rPr lang="bg-BG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да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бъдат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полезни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за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учителите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След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това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тези потребности ще бъдат база за създаване на изисквания за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обучение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Резултатите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се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базира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преглед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подобни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образователни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теории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и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как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те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могат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да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се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прилагат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в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различен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контекст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лице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в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лице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електрон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но),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при преглед на инструментите за проектиране както и при преглед на съответните специфики на дидактическото проектиране.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8" name="Picture 4" descr="C:\Documents and Settings\NATALI\Local Settings\Temporary Internet Files\Content.IE5\KH07EXGZ\MC900078811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2330" y="2000240"/>
            <a:ext cx="178591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410472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dirty="0" err="1" smtClean="0"/>
              <a:t>рАЦИОНАЛНОСТ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71625"/>
            <a:ext cx="7786687" cy="3857625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ru-RU" sz="2800" dirty="0" err="1" smtClean="0"/>
              <a:t>Налице</a:t>
            </a:r>
            <a:r>
              <a:rPr lang="ru-RU" sz="2800" dirty="0" smtClean="0"/>
              <a:t> е </a:t>
            </a:r>
            <a:r>
              <a:rPr lang="ru-RU" sz="2800" dirty="0" err="1" smtClean="0"/>
              <a:t>необходимост</a:t>
            </a:r>
            <a:r>
              <a:rPr lang="ru-RU" sz="2800" dirty="0" smtClean="0"/>
              <a:t> от </a:t>
            </a:r>
            <a:r>
              <a:rPr lang="ru-RU" sz="2800" dirty="0" err="1" smtClean="0"/>
              <a:t>по-мотивиращи</a:t>
            </a:r>
            <a:r>
              <a:rPr lang="ru-RU" sz="2800" dirty="0" smtClean="0"/>
              <a:t> подходи </a:t>
            </a:r>
            <a:r>
              <a:rPr lang="ru-RU" sz="2800" dirty="0" smtClean="0"/>
              <a:t>за </a:t>
            </a:r>
            <a:r>
              <a:rPr lang="ru-RU" sz="2800" dirty="0" err="1" smtClean="0"/>
              <a:t>преподаване</a:t>
            </a:r>
            <a:r>
              <a:rPr lang="ru-RU" sz="2800" dirty="0" smtClean="0"/>
              <a:t> </a:t>
            </a:r>
            <a:r>
              <a:rPr lang="ru-RU" sz="2800" dirty="0" smtClean="0"/>
              <a:t>на </a:t>
            </a:r>
            <a:r>
              <a:rPr lang="ru-RU" sz="2800" dirty="0" err="1" smtClean="0"/>
              <a:t>природни</a:t>
            </a:r>
            <a:r>
              <a:rPr lang="ru-RU" sz="2800" dirty="0" smtClean="0"/>
              <a:t> науки</a:t>
            </a:r>
            <a:endParaRPr lang="ru-RU" sz="2800" dirty="0" smtClean="0"/>
          </a:p>
          <a:p>
            <a:pPr marL="609600" indent="-609600" algn="just">
              <a:lnSpc>
                <a:spcPct val="90000"/>
              </a:lnSpc>
            </a:pPr>
            <a:r>
              <a:rPr lang="ru-RU" sz="2800" dirty="0" err="1" smtClean="0"/>
              <a:t>Налице</a:t>
            </a:r>
            <a:r>
              <a:rPr lang="ru-RU" sz="2800" dirty="0" smtClean="0"/>
              <a:t> е </a:t>
            </a:r>
            <a:r>
              <a:rPr lang="ru-RU" sz="2800" dirty="0" err="1" smtClean="0"/>
              <a:t>необходимост</a:t>
            </a:r>
            <a:r>
              <a:rPr lang="ru-RU" sz="2800" dirty="0" smtClean="0"/>
              <a:t> от </a:t>
            </a:r>
            <a:r>
              <a:rPr lang="ru-RU" sz="2800" dirty="0" err="1" smtClean="0"/>
              <a:t>създаване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връзки</a:t>
            </a:r>
            <a:r>
              <a:rPr lang="ru-RU" sz="2800" dirty="0" smtClean="0"/>
              <a:t> между </a:t>
            </a:r>
            <a:r>
              <a:rPr lang="ru-RU" sz="2800" dirty="0" err="1" smtClean="0"/>
              <a:t>образователната</a:t>
            </a:r>
            <a:r>
              <a:rPr lang="ru-RU" sz="2800" dirty="0" smtClean="0"/>
              <a:t> и </a:t>
            </a:r>
            <a:r>
              <a:rPr lang="ru-RU" sz="2800" dirty="0" err="1" smtClean="0"/>
              <a:t>научната</a:t>
            </a:r>
            <a:r>
              <a:rPr lang="ru-RU" sz="2800" dirty="0" smtClean="0"/>
              <a:t> </a:t>
            </a:r>
            <a:r>
              <a:rPr lang="ru-RU" sz="2800" dirty="0" err="1" smtClean="0"/>
              <a:t>общност</a:t>
            </a:r>
            <a:endParaRPr lang="ru-RU" sz="2800" dirty="0" smtClean="0"/>
          </a:p>
          <a:p>
            <a:pPr marL="609600" indent="-609600" algn="just">
              <a:lnSpc>
                <a:spcPct val="90000"/>
              </a:lnSpc>
            </a:pPr>
            <a:r>
              <a:rPr lang="ru-RU" sz="2800" dirty="0" err="1" smtClean="0"/>
              <a:t>Необходимост</a:t>
            </a:r>
            <a:r>
              <a:rPr lang="ru-RU" sz="2800" dirty="0" smtClean="0"/>
              <a:t> от </a:t>
            </a:r>
            <a:r>
              <a:rPr lang="ru-RU" sz="2800" dirty="0" err="1" smtClean="0"/>
              <a:t>високо</a:t>
            </a:r>
            <a:r>
              <a:rPr lang="ru-RU" sz="2800" dirty="0" smtClean="0"/>
              <a:t> качество на </a:t>
            </a:r>
            <a:r>
              <a:rPr lang="ru-RU" sz="2800" dirty="0" err="1" smtClean="0"/>
              <a:t>научното</a:t>
            </a:r>
            <a:r>
              <a:rPr lang="ru-RU" sz="2800" dirty="0" smtClean="0"/>
              <a:t> </a:t>
            </a:r>
            <a:r>
              <a:rPr lang="ru-RU" sz="2800" dirty="0" err="1" smtClean="0"/>
              <a:t>съдържание</a:t>
            </a:r>
            <a:r>
              <a:rPr lang="ru-RU" sz="2800" dirty="0" smtClean="0"/>
              <a:t> в </a:t>
            </a:r>
            <a:r>
              <a:rPr lang="ru-RU" sz="2800" dirty="0" err="1" smtClean="0"/>
              <a:t>различни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форми</a:t>
            </a:r>
            <a:endParaRPr lang="ru-RU" sz="2800" dirty="0" smtClean="0"/>
          </a:p>
          <a:p>
            <a:pPr marL="609600" indent="-609600" algn="just">
              <a:lnSpc>
                <a:spcPct val="90000"/>
              </a:lnSpc>
            </a:pPr>
            <a:r>
              <a:rPr lang="ru-RU" sz="2800" dirty="0" err="1" smtClean="0"/>
              <a:t>Липса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подкрепа</a:t>
            </a:r>
            <a:r>
              <a:rPr lang="ru-RU" sz="2800" dirty="0" smtClean="0"/>
              <a:t>, </a:t>
            </a:r>
            <a:r>
              <a:rPr lang="ru-RU" sz="2800" dirty="0" err="1" smtClean="0"/>
              <a:t>откритие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придобиването</a:t>
            </a:r>
            <a:r>
              <a:rPr lang="ru-RU" sz="2800" dirty="0" smtClean="0"/>
              <a:t>, </a:t>
            </a:r>
            <a:r>
              <a:rPr lang="ru-RU" sz="2800" dirty="0" err="1" smtClean="0"/>
              <a:t>достъпа</a:t>
            </a:r>
            <a:r>
              <a:rPr lang="ru-RU" sz="2800" dirty="0" smtClean="0"/>
              <a:t> и </a:t>
            </a:r>
            <a:r>
              <a:rPr lang="ru-RU" sz="2800" dirty="0" err="1" smtClean="0"/>
              <a:t>използването</a:t>
            </a:r>
            <a:r>
              <a:rPr lang="ru-RU" sz="2800" dirty="0" smtClean="0"/>
              <a:t> на н</a:t>
            </a:r>
            <a:r>
              <a:rPr lang="ru-RU" sz="2800" dirty="0" smtClean="0"/>
              <a:t>аучно </a:t>
            </a:r>
            <a:r>
              <a:rPr lang="ru-RU" sz="2800" dirty="0" err="1" smtClean="0"/>
              <a:t>образователно</a:t>
            </a:r>
            <a:r>
              <a:rPr lang="ru-RU" sz="2800" dirty="0" smtClean="0"/>
              <a:t> </a:t>
            </a:r>
            <a:r>
              <a:rPr lang="ru-RU" sz="2800" dirty="0" err="1" smtClean="0"/>
              <a:t>съдържание</a:t>
            </a:r>
            <a:r>
              <a:rPr lang="ru-RU" sz="2800" dirty="0" smtClean="0"/>
              <a:t> </a:t>
            </a:r>
            <a:endParaRPr lang="ru-RU" sz="2800" dirty="0" smtClean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053387" cy="12144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WP3 </a:t>
            </a:r>
            <a:r>
              <a:rPr lang="bg-BG" b="1" dirty="0" smtClean="0"/>
              <a:t>Създаване на съдържание и Разработване на случаи</a:t>
            </a:r>
            <a:endParaRPr lang="en-US" b="1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8625" y="1285875"/>
            <a:ext cx="80010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Общата цел на РП3 е да се изследват образователните стратегии, съчетаващи традиционните форми на обучение с съдържание за Е-обучение (смесени  модели за обучение) и да се определи какъв тип съдържание за е-обучение може да подпомогне подобни стратегии за обучение на учители в Европа</a:t>
            </a:r>
          </a:p>
          <a:p>
            <a:pPr marL="457200" indent="-457200" algn="just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Специфичните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цели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WP3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да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определ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съдържанието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обучението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 к</a:t>
            </a:r>
            <a:r>
              <a:rPr lang="bg-BG" sz="2400" dirty="0" err="1" smtClean="0">
                <a:solidFill>
                  <a:schemeClr val="accent3">
                    <a:lumMod val="50000"/>
                  </a:schemeClr>
                </a:solidFill>
              </a:rPr>
              <a:t>оето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да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осигури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учителите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учебната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програма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), да се създаде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/ 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събере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необходим</a:t>
            </a:r>
            <a:r>
              <a:rPr lang="bg-BG" sz="2400" dirty="0" err="1" smtClean="0">
                <a:solidFill>
                  <a:schemeClr val="accent3">
                    <a:lumMod val="50000"/>
                  </a:schemeClr>
                </a:solidFill>
              </a:rPr>
              <a:t>ото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съдържание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в 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електронен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формат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и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да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се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опиш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/ 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публикува</a:t>
            </a:r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</a:rPr>
              <a:t> на интернет страницата на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проекта</a:t>
            </a:r>
            <a:r>
              <a:rPr lang="en-US" sz="2400" dirty="0" smtClean="0"/>
              <a:t>.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7767637" cy="1803400"/>
          </a:xfrm>
        </p:spPr>
        <p:txBody>
          <a:bodyPr>
            <a:normAutofit fontScale="85000" lnSpcReduction="20000"/>
          </a:bodyPr>
          <a:lstStyle/>
          <a:p>
            <a:pPr marL="0" indent="3683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bg-BG" dirty="0" smtClean="0"/>
              <a:t>Целта на </a:t>
            </a:r>
            <a:r>
              <a:rPr lang="en-US" dirty="0" smtClean="0"/>
              <a:t>WP4 е </a:t>
            </a:r>
            <a:r>
              <a:rPr lang="en-US" dirty="0" err="1" smtClean="0"/>
              <a:t>организиране</a:t>
            </a:r>
            <a:r>
              <a:rPr lang="en-US" dirty="0" smtClean="0"/>
              <a:t> и </a:t>
            </a:r>
            <a:r>
              <a:rPr lang="en-US" dirty="0" err="1" smtClean="0"/>
              <a:t>оценяване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 </a:t>
            </a:r>
            <a:r>
              <a:rPr lang="en-US" dirty="0" err="1" smtClean="0"/>
              <a:t>резултатите</a:t>
            </a:r>
            <a:r>
              <a:rPr lang="en-US" dirty="0" smtClean="0"/>
              <a:t> </a:t>
            </a:r>
            <a:r>
              <a:rPr lang="en-US" dirty="0" err="1" smtClean="0"/>
              <a:t>от</a:t>
            </a:r>
            <a:r>
              <a:rPr lang="en-US" dirty="0" smtClean="0"/>
              <a:t> </a:t>
            </a:r>
            <a:r>
              <a:rPr lang="bg-BG" dirty="0" smtClean="0"/>
              <a:t>пилотните </a:t>
            </a:r>
            <a:r>
              <a:rPr lang="bg-BG" dirty="0" smtClean="0"/>
              <a:t>обучения, оценка на създаденото съдържание за е-обучение (</a:t>
            </a:r>
            <a:r>
              <a:rPr lang="en-US" dirty="0" smtClean="0"/>
              <a:t>DTOs</a:t>
            </a:r>
            <a:r>
              <a:rPr lang="bg-BG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и интернет страницата на проекта. Специфичните цели са следните: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7410472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WP4 </a:t>
            </a:r>
            <a:r>
              <a:rPr lang="bg-BG" b="1" dirty="0" smtClean="0"/>
              <a:t>Провеждане</a:t>
            </a:r>
            <a:r>
              <a:rPr lang="bg-BG" dirty="0" smtClean="0"/>
              <a:t> на </a:t>
            </a:r>
            <a:r>
              <a:rPr lang="bg-BG" b="1" dirty="0" smtClean="0"/>
              <a:t>Обучение </a:t>
            </a:r>
            <a:r>
              <a:rPr lang="bg-BG" b="1" dirty="0" smtClean="0"/>
              <a:t>и </a:t>
            </a:r>
            <a:r>
              <a:rPr lang="bg-BG" b="1" dirty="0" err="1" smtClean="0"/>
              <a:t>валидиране</a:t>
            </a:r>
            <a:endParaRPr lang="en-US" dirty="0"/>
          </a:p>
        </p:txBody>
      </p:sp>
      <p:sp>
        <p:nvSpPr>
          <p:cNvPr id="34820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28625" y="3071813"/>
            <a:ext cx="7072313" cy="2571750"/>
          </a:xfrm>
        </p:spPr>
        <p:txBody>
          <a:bodyPr/>
          <a:lstStyle/>
          <a:p>
            <a:r>
              <a:rPr lang="bg-BG" sz="2400" b="1" dirty="0" smtClean="0"/>
              <a:t>Да проведе и оцени първия цикъл от обучителни дейности </a:t>
            </a:r>
            <a:r>
              <a:rPr lang="en-US" sz="2400" b="1" dirty="0" smtClean="0"/>
              <a:t>(</a:t>
            </a:r>
            <a:r>
              <a:rPr lang="en-US" sz="2400" b="1" dirty="0" smtClean="0"/>
              <a:t>Phase A).</a:t>
            </a:r>
          </a:p>
          <a:p>
            <a:r>
              <a:rPr lang="bg-BG" sz="2400" b="1" dirty="0" smtClean="0"/>
              <a:t>Да проведе и оцени </a:t>
            </a:r>
            <a:r>
              <a:rPr lang="bg-BG" sz="2400" b="1" dirty="0" smtClean="0"/>
              <a:t>втория </a:t>
            </a:r>
            <a:r>
              <a:rPr lang="bg-BG" sz="2400" b="1" dirty="0" smtClean="0"/>
              <a:t>цикъл от обучителни дейности</a:t>
            </a:r>
            <a:r>
              <a:rPr lang="en-US" sz="2400" b="1" dirty="0" smtClean="0"/>
              <a:t>(Phase </a:t>
            </a:r>
            <a:r>
              <a:rPr lang="en-US" sz="2400" b="1" dirty="0" smtClean="0"/>
              <a:t>B).</a:t>
            </a:r>
          </a:p>
          <a:p>
            <a:r>
              <a:rPr lang="bg-BG" sz="2400" b="1" dirty="0" smtClean="0"/>
              <a:t>Да събере и докладва резултатите </a:t>
            </a:r>
            <a:r>
              <a:rPr lang="en-US" sz="2400" b="1" dirty="0" smtClean="0"/>
              <a:t> </a:t>
            </a:r>
            <a:r>
              <a:rPr lang="bg-BG" sz="2400" b="1" dirty="0" smtClean="0"/>
              <a:t>за следващия работен пакет</a:t>
            </a:r>
            <a:endParaRPr lang="en-US" sz="2400" b="1" dirty="0" smtClean="0"/>
          </a:p>
          <a:p>
            <a:endParaRPr lang="bg-BG" sz="2400" b="1" dirty="0" smtClean="0"/>
          </a:p>
        </p:txBody>
      </p:sp>
      <p:pic>
        <p:nvPicPr>
          <p:cNvPr id="34821" name="Picture 4" descr="C:\Documents and Settings\NATALI\Local Settings\Temporary Internet Files\Content.IE5\CZQB6FS7\dglxasset[2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2714625"/>
            <a:ext cx="128587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WP5 </a:t>
            </a:r>
            <a:r>
              <a:rPr lang="bg-BG" b="1" dirty="0" smtClean="0"/>
              <a:t>Оценка и осигуряване на качеството</a:t>
            </a:r>
            <a:endParaRPr lang="en-US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58" y="1142985"/>
            <a:ext cx="8001000" cy="1928826"/>
          </a:xfrm>
        </p:spPr>
        <p:txBody>
          <a:bodyPr/>
          <a:lstStyle/>
          <a:p>
            <a:pPr marL="6350" indent="355600" algn="just">
              <a:buFontTx/>
              <a:buNone/>
            </a:pPr>
            <a:r>
              <a:rPr lang="bg-BG" sz="2400" dirty="0" smtClean="0"/>
              <a:t>Целта на </a:t>
            </a:r>
            <a:r>
              <a:rPr lang="en-US" sz="2400" dirty="0" smtClean="0"/>
              <a:t>WP5 </a:t>
            </a:r>
            <a:r>
              <a:rPr lang="bg-BG" sz="2400" dirty="0" smtClean="0"/>
              <a:t>е да създаде и да изпълни процедурите за оценка и осигуряване качеството на проекта, да събере обратна информация, която ще подобри и/или </a:t>
            </a:r>
            <a:r>
              <a:rPr lang="bg-BG" sz="2400" dirty="0" err="1" smtClean="0"/>
              <a:t>валидира</a:t>
            </a:r>
            <a:r>
              <a:rPr lang="bg-BG" sz="2400" dirty="0" smtClean="0"/>
              <a:t> подходите за обучение. По точно целите на </a:t>
            </a:r>
            <a:r>
              <a:rPr lang="en-US" sz="2400" dirty="0" smtClean="0"/>
              <a:t>WP 5 </a:t>
            </a:r>
            <a:r>
              <a:rPr lang="bg-BG" sz="2400" dirty="0" smtClean="0"/>
              <a:t>са: </a:t>
            </a:r>
            <a:endParaRPr lang="en-US" sz="2400" dirty="0" smtClean="0"/>
          </a:p>
        </p:txBody>
      </p:sp>
      <p:sp>
        <p:nvSpPr>
          <p:cNvPr id="35844" name="Content Placeholder 6"/>
          <p:cNvSpPr>
            <a:spLocks noGrp="1"/>
          </p:cNvSpPr>
          <p:nvPr>
            <p:ph sz="half" idx="2"/>
          </p:nvPr>
        </p:nvSpPr>
        <p:spPr>
          <a:xfrm>
            <a:off x="357188" y="3286125"/>
            <a:ext cx="7500937" cy="2428875"/>
          </a:xfrm>
        </p:spPr>
        <p:txBody>
          <a:bodyPr/>
          <a:lstStyle/>
          <a:p>
            <a:r>
              <a:rPr lang="bg-BG" sz="2400" dirty="0" smtClean="0"/>
              <a:t>Създаване на дейности за оценка, инструменти и материали за проекта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bg-BG" sz="2400" dirty="0" smtClean="0"/>
              <a:t>Събиране и обработка на обратната информация от вазите за оценка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bg-BG" sz="2400" dirty="0" smtClean="0"/>
              <a:t>Събиране и анализиране на цялостните резултати,  написване на препоръки за допълнително развитие. </a:t>
            </a:r>
            <a:endParaRPr lang="en-US" sz="2400" dirty="0" smtClean="0"/>
          </a:p>
          <a:p>
            <a:endParaRPr lang="bg-BG" sz="2400" dirty="0" smtClean="0"/>
          </a:p>
        </p:txBody>
      </p:sp>
      <p:sp>
        <p:nvSpPr>
          <p:cNvPr id="24580" name="Form"/>
          <p:cNvSpPr>
            <a:spLocks noEditPoints="1" noChangeArrowheads="1"/>
          </p:cNvSpPr>
          <p:nvPr/>
        </p:nvSpPr>
        <p:spPr bwMode="auto">
          <a:xfrm rot="1109954">
            <a:off x="7277100" y="3594100"/>
            <a:ext cx="1285875" cy="15049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14438"/>
            <a:ext cx="8624887" cy="1446212"/>
          </a:xfrm>
        </p:spPr>
        <p:txBody>
          <a:bodyPr/>
          <a:lstStyle/>
          <a:p>
            <a:pPr marL="3175" indent="446088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WP6 aims at organizing all required activities that will facilitate the appropriate dissemination of the project results at various levels. For this purpose, the following specific objectives can be identified:</a:t>
            </a:r>
            <a:endParaRPr lang="en-GB" sz="2400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7410472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>WP6 </a:t>
            </a:r>
            <a:r>
              <a:rPr lang="bg-BG" sz="4000" b="1" dirty="0" smtClean="0"/>
              <a:t>разпространение</a:t>
            </a:r>
            <a:endParaRPr lang="en-US" sz="4000" b="1" dirty="0"/>
          </a:p>
        </p:txBody>
      </p:sp>
      <p:sp>
        <p:nvSpPr>
          <p:cNvPr id="3686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14313" y="2571750"/>
            <a:ext cx="8929687" cy="3000375"/>
          </a:xfrm>
        </p:spPr>
        <p:txBody>
          <a:bodyPr/>
          <a:lstStyle/>
          <a:p>
            <a:r>
              <a:rPr lang="bg-BG" sz="2000" dirty="0" smtClean="0"/>
              <a:t>Разпространение на иновативни методологични резултати  чрез представяне в национални и международни научни журнали и конференции </a:t>
            </a:r>
            <a:endParaRPr lang="en-US" sz="2000" dirty="0" smtClean="0"/>
          </a:p>
          <a:p>
            <a:r>
              <a:rPr lang="bg-BG" sz="2000" dirty="0" smtClean="0"/>
              <a:t>Разпространение на проектните резултати сред политически, професионални и социални управленски кадри, т5ака че да могат да стимулират политиките за развитие.</a:t>
            </a:r>
            <a:endParaRPr lang="en-US" sz="2000" dirty="0" smtClean="0"/>
          </a:p>
          <a:p>
            <a:r>
              <a:rPr lang="bg-BG" sz="2000" dirty="0" smtClean="0"/>
              <a:t>Установяване на електронно приложение за оценка на резултатите от проекта, където всички заинтересовани страни  ще намерят информация за постиженията след приключване на проекта. </a:t>
            </a:r>
            <a:endParaRPr lang="bg-BG" sz="2000" dirty="0" smtClean="0"/>
          </a:p>
        </p:txBody>
      </p:sp>
      <p:grpSp>
        <p:nvGrpSpPr>
          <p:cNvPr id="36869" name="Group 10"/>
          <p:cNvGrpSpPr>
            <a:grpSpLocks/>
          </p:cNvGrpSpPr>
          <p:nvPr/>
        </p:nvGrpSpPr>
        <p:grpSpPr bwMode="auto">
          <a:xfrm>
            <a:off x="5500688" y="3714750"/>
            <a:ext cx="3214687" cy="1517650"/>
            <a:chOff x="5357819" y="3714752"/>
            <a:chExt cx="3214709" cy="1589805"/>
          </a:xfrm>
        </p:grpSpPr>
        <p:pic>
          <p:nvPicPr>
            <p:cNvPr id="36870" name="Picture 4" descr="C:\Documents and Settings\NATALI\Local Settings\Temporary Internet Files\Content.IE5\4T2N09I7\dglxasset[1].as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57819" y="3714752"/>
              <a:ext cx="3214709" cy="158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9" descr="Logo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58082" y="4429132"/>
              <a:ext cx="928694" cy="69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285875"/>
            <a:ext cx="8267700" cy="1517650"/>
          </a:xfrm>
        </p:spPr>
        <p:txBody>
          <a:bodyPr/>
          <a:lstStyle/>
          <a:p>
            <a:pPr marL="3175" indent="330200" algn="just">
              <a:buFontTx/>
              <a:buNone/>
            </a:pPr>
            <a:r>
              <a:rPr lang="bg-BG" sz="2400" dirty="0" smtClean="0"/>
              <a:t>Целта на </a:t>
            </a:r>
            <a:r>
              <a:rPr lang="en-US" sz="2400" dirty="0" smtClean="0"/>
              <a:t>WP7 </a:t>
            </a:r>
            <a:r>
              <a:rPr lang="bg-BG" sz="2400" dirty="0" smtClean="0"/>
              <a:t>е да дефинира специфичните мерки, които ще подпомогнат експлоатацията на проектните резултати и ще допринесат за тяхната устойчивост</a:t>
            </a:r>
            <a:r>
              <a:rPr lang="en-US" sz="2400" dirty="0" smtClean="0"/>
              <a:t>.</a:t>
            </a:r>
            <a:r>
              <a:rPr lang="bg-BG" sz="2400" dirty="0" smtClean="0"/>
              <a:t> С тази цел ще се идентифицират следните задачи:</a:t>
            </a:r>
            <a:endParaRPr lang="en-US" sz="2400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410472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>WP7 </a:t>
            </a:r>
            <a:r>
              <a:rPr lang="bg-BG" sz="4000" b="1" dirty="0" smtClean="0"/>
              <a:t>експлоатация</a:t>
            </a:r>
            <a:endParaRPr lang="en-US" sz="4000" b="1" dirty="0"/>
          </a:p>
        </p:txBody>
      </p:sp>
      <p:sp>
        <p:nvSpPr>
          <p:cNvPr id="3789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85750" y="2786063"/>
            <a:ext cx="6858000" cy="2857500"/>
          </a:xfrm>
        </p:spPr>
        <p:txBody>
          <a:bodyPr/>
          <a:lstStyle/>
          <a:p>
            <a:r>
              <a:rPr lang="bg-BG" sz="2300" dirty="0" smtClean="0"/>
              <a:t>Експлоатация на резултатите, която да е практически приложима от потенциални потребители до общности и учителски асоциации от Европа, заедно с организации които обучават учители.  </a:t>
            </a:r>
            <a:endParaRPr lang="en-US" sz="2300" dirty="0" smtClean="0"/>
          </a:p>
          <a:p>
            <a:r>
              <a:rPr lang="bg-BG" sz="2300" dirty="0" smtClean="0"/>
              <a:t>Идентификация и преобразуване на опита и резултатите от проекта във форма, която да е разбираема за вземащите решения </a:t>
            </a:r>
            <a:endParaRPr lang="en-US" sz="2300" dirty="0" smtClean="0"/>
          </a:p>
        </p:txBody>
      </p:sp>
      <p:pic>
        <p:nvPicPr>
          <p:cNvPr id="37893" name="Picture 7" descr="C:\Documents and Settings\NATALI\Local Settings\Temporary Internet Files\Content.IE5\4T2N09I7\MC90043806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425" y="3286125"/>
            <a:ext cx="2314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6286500" y="4214813"/>
            <a:ext cx="3571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6806 -0.1667 C 0.23698 -0.1667 0.29306 -0.09202 0.29306 -0.00023 C 0.29306 0.09156 0.23698 0.16624 0.16806 0.16624 C 0.09914 0.16624 0.04306 0.09156 0.04306 -0.00023 C 0.04306 -0.09202 0.09914 -0.1667 0.16806 -0.1667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80" y="2000240"/>
            <a:ext cx="5072098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ви за вниманието!!!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0" y="4286250"/>
            <a:ext cx="3214688" cy="1589088"/>
            <a:chOff x="5357819" y="3714752"/>
            <a:chExt cx="3214709" cy="1589805"/>
          </a:xfrm>
        </p:grpSpPr>
        <p:pic>
          <p:nvPicPr>
            <p:cNvPr id="38916" name="Picture 4" descr="C:\Documents and Settings\NATALI\Local Settings\Temporary Internet Files\Content.IE5\4T2N09I7\dglxasset[1].aspx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57819" y="3714752"/>
              <a:ext cx="3214709" cy="158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7" name="Picture 6" descr="Logo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58082" y="4429132"/>
              <a:ext cx="928694" cy="69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9306E-6 L -1.36875 0.0113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Визията</a:t>
            </a:r>
            <a:r>
              <a:rPr lang="ru-RU" dirty="0" smtClean="0"/>
              <a:t> на </a:t>
            </a:r>
            <a:r>
              <a:rPr lang="ru-RU" dirty="0" err="1" smtClean="0"/>
              <a:t>училището</a:t>
            </a:r>
            <a:r>
              <a:rPr lang="ru-RU" dirty="0" smtClean="0"/>
              <a:t> 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бъдещето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714500"/>
            <a:ext cx="4643438" cy="3500438"/>
          </a:xfrm>
        </p:spPr>
        <p:txBody>
          <a:bodyPr/>
          <a:lstStyle/>
          <a:p>
            <a:pPr marL="609600" indent="-609600"/>
            <a:r>
              <a:rPr lang="ru-RU" sz="2400" dirty="0" err="1" smtClean="0"/>
              <a:t>Трябва</a:t>
            </a:r>
            <a:r>
              <a:rPr lang="ru-RU" sz="2400" dirty="0" smtClean="0"/>
              <a:t> </a:t>
            </a:r>
            <a:r>
              <a:rPr lang="ru-RU" sz="2400" dirty="0" smtClean="0"/>
              <a:t>да се </a:t>
            </a:r>
            <a:r>
              <a:rPr lang="ru-RU" sz="2400" dirty="0" err="1" smtClean="0"/>
              <a:t>насочим</a:t>
            </a:r>
            <a:r>
              <a:rPr lang="ru-RU" sz="2400" dirty="0" smtClean="0"/>
              <a:t> </a:t>
            </a:r>
            <a:r>
              <a:rPr lang="ru-RU" sz="2400" dirty="0" err="1" smtClean="0"/>
              <a:t>към</a:t>
            </a:r>
            <a:r>
              <a:rPr lang="ru-RU" sz="2400" dirty="0" smtClean="0"/>
              <a:t>  </a:t>
            </a:r>
            <a:r>
              <a:rPr lang="ru-RU" sz="2400" dirty="0" err="1" smtClean="0"/>
              <a:t>хибридна</a:t>
            </a:r>
            <a:r>
              <a:rPr lang="ru-RU" sz="2400" dirty="0" smtClean="0"/>
              <a:t> </a:t>
            </a:r>
            <a:r>
              <a:rPr lang="ru-RU" sz="2400" dirty="0" err="1" smtClean="0"/>
              <a:t>класна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стая,която</a:t>
            </a:r>
            <a:r>
              <a:rPr lang="ru-RU" sz="2400" dirty="0" smtClean="0"/>
              <a:t> </a:t>
            </a:r>
            <a:r>
              <a:rPr lang="ru-RU" sz="2400" dirty="0" smtClean="0"/>
              <a:t>да </a:t>
            </a:r>
            <a:r>
              <a:rPr lang="ru-RU" sz="2400" dirty="0" err="1" smtClean="0"/>
              <a:t>надгражда</a:t>
            </a:r>
            <a:r>
              <a:rPr lang="ru-RU" sz="2400" dirty="0" smtClean="0"/>
              <a:t> </a:t>
            </a:r>
            <a:r>
              <a:rPr lang="ru-RU" sz="2400" dirty="0" err="1" smtClean="0"/>
              <a:t>върху</a:t>
            </a:r>
            <a:r>
              <a:rPr lang="ru-RU" sz="2400" dirty="0" smtClean="0"/>
              <a:t> </a:t>
            </a:r>
            <a:r>
              <a:rPr lang="ru-RU" sz="2400" dirty="0" err="1" smtClean="0"/>
              <a:t>силните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страни</a:t>
            </a:r>
            <a:r>
              <a:rPr lang="ru-RU" sz="2400" dirty="0" smtClean="0"/>
              <a:t> на </a:t>
            </a:r>
            <a:r>
              <a:rPr lang="ru-RU" sz="2400" dirty="0" err="1" smtClean="0"/>
              <a:t>формалното</a:t>
            </a:r>
            <a:r>
              <a:rPr lang="ru-RU" sz="2400" dirty="0" smtClean="0"/>
              <a:t> и </a:t>
            </a:r>
            <a:r>
              <a:rPr lang="ru-RU" sz="2400" dirty="0" err="1" smtClean="0"/>
              <a:t>неформалното</a:t>
            </a:r>
            <a:r>
              <a:rPr lang="ru-RU" sz="2400" dirty="0" smtClean="0"/>
              <a:t> </a:t>
            </a:r>
            <a:r>
              <a:rPr lang="ru-RU" sz="2400" dirty="0" smtClean="0"/>
              <a:t>обучение, </a:t>
            </a:r>
            <a:r>
              <a:rPr lang="ru-RU" sz="2400" dirty="0" smtClean="0"/>
              <a:t>и </a:t>
            </a:r>
            <a:r>
              <a:rPr lang="ru-RU" sz="2400" dirty="0" err="1" smtClean="0"/>
              <a:t>обучителните</a:t>
            </a:r>
            <a:r>
              <a:rPr lang="ru-RU" sz="2400" dirty="0" smtClean="0"/>
              <a:t> стратеги </a:t>
            </a:r>
            <a:r>
              <a:rPr lang="ru-RU" sz="2400" dirty="0" smtClean="0"/>
              <a:t>за </a:t>
            </a:r>
            <a:r>
              <a:rPr lang="ru-RU" sz="2400" dirty="0" smtClean="0"/>
              <a:t>по </a:t>
            </a:r>
            <a:r>
              <a:rPr lang="ru-RU" sz="2400" dirty="0" smtClean="0"/>
              <a:t>начини, </a:t>
            </a:r>
            <a:r>
              <a:rPr lang="ru-RU" sz="2400" dirty="0" err="1" smtClean="0"/>
              <a:t>които</a:t>
            </a:r>
            <a:r>
              <a:rPr lang="ru-RU" sz="2400" dirty="0" smtClean="0"/>
              <a:t> </a:t>
            </a:r>
            <a:r>
              <a:rPr lang="ru-RU" sz="2400" dirty="0" err="1" smtClean="0"/>
              <a:t>подпопомогнат</a:t>
            </a:r>
            <a:r>
              <a:rPr lang="ru-RU" sz="2400" dirty="0" smtClean="0"/>
              <a:t> </a:t>
            </a:r>
            <a:r>
              <a:rPr lang="ru-RU" sz="2400" dirty="0" err="1" smtClean="0"/>
              <a:t>обучението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всички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ученици</a:t>
            </a:r>
            <a:r>
              <a:rPr lang="ru-RU" sz="2400" dirty="0" smtClean="0"/>
              <a:t>.</a:t>
            </a:r>
            <a:endParaRPr lang="en-GB" sz="2400" dirty="0" smtClean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2071688"/>
            <a:ext cx="3013075" cy="2563812"/>
          </a:xfrm>
        </p:spPr>
      </p:pic>
      <p:sp>
        <p:nvSpPr>
          <p:cNvPr id="7" name="Right Arrow 6"/>
          <p:cNvSpPr/>
          <p:nvPr/>
        </p:nvSpPr>
        <p:spPr>
          <a:xfrm rot="19908339">
            <a:off x="5054600" y="3525838"/>
            <a:ext cx="500063" cy="3571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162 C -0.00139 -0.13109 0.07257 -0.24346 0.17153 -0.25133 C 0.2665 -0.26057 0.35521 -0.17387 0.36111 -0.04809 C 0.36875 0.06821 0.30625 0.17688 0.21736 0.18428 C 0.13611 0.19052 0.05903 0.11838 0.05313 0.01041 C 0.04722 -0.08878 0.09896 -0.18173 0.17448 -0.18936 C 0.2441 -0.19514 0.30938 -0.13479 0.31372 -0.04416 C 0.31823 0.03723 0.27674 0.11654 0.21441 0.12047 C 0.15834 0.12625 0.10504 0.08 0.10035 0.00602 C 0.0974 -0.05965 0.12865 -0.1237 0.17761 -0.1274 C 0.22049 -0.13109 0.26337 -0.09618 0.2665 -0.04023 C 0.26945 0.00833 0.24722 0.05457 0.21146 0.0585 C 0.18195 0.06243 0.15087 0.04093 0.14931 0.00255 C 0.14653 -0.0289 0.15834 -0.0615 0.18038 -0.06543 C 0.19827 -0.06543 0.21597 -0.0578 0.21893 -0.03653 C 0.22049 -0.02289 0.21736 -0.00925 0.20851 -0.0037 C 0.20417 -0.00162 0.20122 -0.00162 0.1967 -0.0037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410472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/>
              <a:t>ОПИТ</a:t>
            </a:r>
            <a:endParaRPr lang="bg-BG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57338"/>
            <a:ext cx="5183188" cy="3989387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bg-BG" sz="2400" dirty="0" smtClean="0"/>
              <a:t>Връзка с научните изследвания: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COSMOS (2006-2008)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err="1" smtClean="0"/>
              <a:t>Learning@CERN</a:t>
            </a:r>
            <a:r>
              <a:rPr lang="bg-BG" sz="2400" dirty="0" smtClean="0"/>
              <a:t> (2008-2010)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bg-BG" sz="2400" dirty="0" smtClean="0"/>
              <a:t>Връзка с </a:t>
            </a:r>
            <a:r>
              <a:rPr lang="bg-BG" sz="2400" dirty="0" err="1" smtClean="0"/>
              <a:t>училишния</a:t>
            </a:r>
            <a:r>
              <a:rPr lang="bg-BG" sz="2400" dirty="0" smtClean="0"/>
              <a:t> контекст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err="1" smtClean="0"/>
              <a:t>KLiC</a:t>
            </a:r>
            <a:r>
              <a:rPr lang="bg-BG" sz="2400" dirty="0" smtClean="0"/>
              <a:t> (2009-2011)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err="1" smtClean="0"/>
              <a:t>LoT</a:t>
            </a:r>
            <a:r>
              <a:rPr lang="bg-BG" sz="2400" dirty="0" smtClean="0"/>
              <a:t> (2002-2004)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bg-BG" sz="2400" dirty="0" smtClean="0"/>
              <a:t>Неформален контекст: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CONNECT (2004-2007)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EXPLOAR (2007-2009)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err="1" smtClean="0"/>
              <a:t>SciToGo</a:t>
            </a:r>
            <a:r>
              <a:rPr lang="bg-BG" sz="2400" dirty="0" smtClean="0"/>
              <a:t> (2009-2011)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OSR (2009-2011)</a:t>
            </a:r>
          </a:p>
        </p:txBody>
      </p:sp>
      <p:pic>
        <p:nvPicPr>
          <p:cNvPr id="17412" name="Picture 5" descr="lo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75014">
            <a:off x="6634163" y="1854200"/>
            <a:ext cx="2124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osmo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5503">
            <a:off x="471488" y="3154363"/>
            <a:ext cx="1752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sc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92797">
            <a:off x="5970588" y="4122738"/>
            <a:ext cx="2428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hools_senario_1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357688"/>
            <a:ext cx="20764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schools_senario_1_tsam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4429125"/>
            <a:ext cx="2089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4000" dirty="0" err="1" smtClean="0"/>
              <a:t>КоСМОС</a:t>
            </a:r>
            <a:r>
              <a:rPr lang="bg-BG" sz="4000" dirty="0" smtClean="0"/>
              <a:t>: достъп до реални данни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bg-BG" sz="4000" dirty="0"/>
              <a:t>COSMOS (2006-2008</a:t>
            </a:r>
            <a:r>
              <a:rPr lang="bg-BG" sz="4000" dirty="0" smtClean="0"/>
              <a:t>)</a:t>
            </a:r>
            <a:br>
              <a:rPr lang="bg-BG" sz="4000" dirty="0" smtClean="0"/>
            </a:br>
            <a:endParaRPr lang="bg-BG" sz="4000" dirty="0"/>
          </a:p>
        </p:txBody>
      </p:sp>
      <p:pic>
        <p:nvPicPr>
          <p:cNvPr id="18437" name="Picture 4" descr="Saturn">
            <a:hlinkClick r:id="rId4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85750" y="1500188"/>
            <a:ext cx="2962275" cy="1943100"/>
          </a:xfrm>
        </p:spPr>
      </p:pic>
      <p:pic>
        <p:nvPicPr>
          <p:cNvPr id="18438" name="Picture 5" descr="Saturn's rings">
            <a:hlinkClick r:id="rId6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3000375" y="2500313"/>
            <a:ext cx="2987675" cy="2433637"/>
          </a:xfrm>
        </p:spPr>
      </p:pic>
      <p:pic>
        <p:nvPicPr>
          <p:cNvPr id="18439" name="Picture 6" descr="Storm on Saturn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1500188"/>
            <a:ext cx="30718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Information 9">
            <a:hlinkClick r:id="rId10" highlightClick="1"/>
          </p:cNvPr>
          <p:cNvSpPr/>
          <p:nvPr/>
        </p:nvSpPr>
        <p:spPr>
          <a:xfrm>
            <a:off x="8286750" y="6000750"/>
            <a:ext cx="571500" cy="5715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928813"/>
            <a:ext cx="89296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CCD image analysis</a:t>
            </a:r>
          </a:p>
          <a:p>
            <a:pPr eaLnBrk="0" hangingPunct="0">
              <a:defRPr/>
            </a:pP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2.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CCD photometry</a:t>
            </a:r>
          </a:p>
          <a:p>
            <a:pPr eaLnBrk="0" hangingPunct="0">
              <a:defRPr/>
            </a:pP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Colour in astronomy</a:t>
            </a:r>
          </a:p>
          <a:p>
            <a:pPr eaLnBrk="0" hangingPunct="0">
              <a:defRPr/>
            </a:pP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Detection of binary stars</a:t>
            </a:r>
          </a:p>
          <a:p>
            <a:pPr eaLnBrk="0" hangingPunct="0">
              <a:defRPr/>
            </a:pP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Measuring the height of the Lunar Craters</a:t>
            </a:r>
            <a:br>
              <a:rPr lang="el-GR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6.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Measuring Orbital perturbations of planets</a:t>
            </a:r>
            <a:br>
              <a:rPr lang="el-GR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7.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Measuring Martian seasons</a:t>
            </a:r>
            <a:br>
              <a:rPr lang="el-GR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8.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l-GR" sz="2000" dirty="0">
                <a:solidFill>
                  <a:schemeClr val="accent3">
                    <a:lumMod val="50000"/>
                  </a:schemeClr>
                </a:solidFill>
              </a:rPr>
              <a:t>The evolution of stars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9.   The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Hertzsprung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-Russell Diagram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10. Globular Clusters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11. Planetary Nebulae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12. Classification and radial light distribution in elliptical galaxies</a:t>
            </a:r>
            <a:endParaRPr lang="el-G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59" name="Picture 3" descr="u_sce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214563"/>
            <a:ext cx="16478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u_sce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221163"/>
            <a:ext cx="16462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5" descr="u_scen8"/>
          <p:cNvSpPr>
            <a:spLocks noChangeAspect="1" noChangeArrowheads="1"/>
          </p:cNvSpPr>
          <p:nvPr/>
        </p:nvSpPr>
        <p:spPr bwMode="auto">
          <a:xfrm>
            <a:off x="952500" y="572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pic>
        <p:nvPicPr>
          <p:cNvPr id="19462" name="Picture 6" descr="u_scen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141663"/>
            <a:ext cx="1657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u_scen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628775"/>
            <a:ext cx="18002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u_scen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2420938"/>
            <a:ext cx="1574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u_scen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346200"/>
            <a:ext cx="1727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u_scen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0" y="4000500"/>
            <a:ext cx="17192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u_scen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2714625"/>
            <a:ext cx="1728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410472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COSMOS Scenarios</a:t>
            </a:r>
            <a:endParaRPr lang="bg-BG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410472" cy="838200"/>
          </a:xfrm>
        </p:spPr>
        <p:txBody>
          <a:bodyPr/>
          <a:lstStyle/>
          <a:p>
            <a:pPr marL="762000" indent="-762000" fontAlgn="auto">
              <a:spcAft>
                <a:spcPts val="0"/>
              </a:spcAft>
              <a:defRPr/>
            </a:pPr>
            <a:r>
              <a:rPr lang="bg-BG" dirty="0"/>
              <a:t>Learning@CERN (2008-2010)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357313"/>
            <a:ext cx="5811837" cy="4149725"/>
          </a:xfrm>
        </p:spPr>
      </p:pic>
      <p:sp>
        <p:nvSpPr>
          <p:cNvPr id="6" name="Action Button: Information 5">
            <a:hlinkClick r:id="rId3" highlightClick="1"/>
          </p:cNvPr>
          <p:cNvSpPr/>
          <p:nvPr/>
        </p:nvSpPr>
        <p:spPr>
          <a:xfrm>
            <a:off x="8143875" y="5929313"/>
            <a:ext cx="642938" cy="64293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7410472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2800" dirty="0" smtClean="0"/>
              <a:t>Да вдъхнем живот на класната стая</a:t>
            </a: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en-US" sz="2800" dirty="0" smtClean="0"/>
              <a:t>Kicking </a:t>
            </a:r>
            <a:r>
              <a:rPr lang="en-US" sz="2800" dirty="0"/>
              <a:t>Life into the </a:t>
            </a:r>
            <a:r>
              <a:rPr lang="en-US" sz="2800" dirty="0" smtClean="0"/>
              <a:t>Classroom</a:t>
            </a:r>
            <a:r>
              <a:rPr lang="bg-BG" sz="2800" dirty="0" smtClean="0"/>
              <a:t> </a:t>
            </a:r>
            <a:r>
              <a:rPr lang="bg-BG" sz="2800" dirty="0" err="1" smtClean="0"/>
              <a:t>KLiC</a:t>
            </a:r>
            <a:r>
              <a:rPr lang="bg-BG" sz="2800" dirty="0" smtClean="0"/>
              <a:t> </a:t>
            </a:r>
            <a:r>
              <a:rPr lang="bg-BG" sz="2800" dirty="0"/>
              <a:t>2009-2011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500188"/>
            <a:ext cx="6242050" cy="4276725"/>
          </a:xfrm>
        </p:spPr>
      </p:pic>
      <p:sp>
        <p:nvSpPr>
          <p:cNvPr id="6" name="Action Button: Information 5">
            <a:hlinkClick r:id="rId3" highlightClick="1"/>
          </p:cNvPr>
          <p:cNvSpPr/>
          <p:nvPr/>
        </p:nvSpPr>
        <p:spPr>
          <a:xfrm>
            <a:off x="8286750" y="6072188"/>
            <a:ext cx="571500" cy="5715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774112" cy="15001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000" b="1" dirty="0" smtClean="0">
                <a:effectLst/>
              </a:rPr>
              <a:t>Приме</a:t>
            </a:r>
            <a:r>
              <a:rPr lang="bg-BG" sz="2000" b="1" dirty="0" smtClean="0">
                <a:effectLst/>
              </a:rPr>
              <a:t>р за ползване</a:t>
            </a:r>
            <a:r>
              <a:rPr lang="bg-BG" sz="2000" b="1" dirty="0" smtClean="0">
                <a:effectLst/>
              </a:rPr>
              <a:t>: клетка на </a:t>
            </a:r>
            <a:r>
              <a:rPr lang="bg-BG" sz="2000" b="1" dirty="0" err="1" smtClean="0">
                <a:effectLst/>
              </a:rPr>
              <a:t>фарадей</a:t>
            </a:r>
            <a:r>
              <a:rPr lang="bg-BG" sz="2000" b="1" dirty="0" smtClean="0">
                <a:effectLst/>
              </a:rPr>
              <a:t> и електрическо освобождаване</a:t>
            </a:r>
            <a:r>
              <a:rPr lang="en-US" sz="2000" b="1" dirty="0">
                <a:effectLst/>
              </a:rPr>
              <a:t>	</a:t>
            </a:r>
            <a:br>
              <a:rPr lang="en-US" sz="2000" b="1" dirty="0">
                <a:effectLst/>
              </a:rPr>
            </a:br>
            <a:r>
              <a:rPr lang="bg-BG" sz="2000" b="1" dirty="0" smtClean="0">
                <a:effectLst/>
              </a:rPr>
              <a:t>в голям брой музеи демонстрацията на освобождаване на електрически заряд се изобразява чрез експеримент </a:t>
            </a:r>
            <a:r>
              <a:rPr lang="bg-BG" sz="2000" dirty="0" err="1" smtClean="0">
                <a:effectLst/>
              </a:rPr>
              <a:t>In</a:t>
            </a:r>
            <a:r>
              <a:rPr lang="en-US" sz="2000" dirty="0" smtClean="0">
                <a:effectLst/>
              </a:rPr>
              <a:t> </a:t>
            </a:r>
            <a:r>
              <a:rPr lang="bg-BG" sz="2000" dirty="0" err="1">
                <a:effectLst/>
              </a:rPr>
              <a:t>many</a:t>
            </a:r>
            <a:r>
              <a:rPr lang="bg-BG" sz="2000" dirty="0">
                <a:effectLst/>
              </a:rPr>
              <a:t> </a:t>
            </a:r>
            <a:r>
              <a:rPr lang="bg-BG" sz="2000" dirty="0" err="1" smtClean="0">
                <a:effectLst/>
              </a:rPr>
              <a:t>exhibiting</a:t>
            </a:r>
            <a:r>
              <a:rPr lang="bg-BG" sz="2000" dirty="0" smtClean="0">
                <a:effectLst/>
              </a:rPr>
              <a:t> </a:t>
            </a:r>
            <a:r>
              <a:rPr lang="bg-BG" sz="2000" dirty="0">
                <a:effectLst/>
              </a:rPr>
              <a:t>the shielding of a metallic enclosure to electrical</a:t>
            </a:r>
            <a:r>
              <a:rPr lang="en-US" sz="2000" dirty="0">
                <a:effectLst/>
              </a:rPr>
              <a:t> </a:t>
            </a:r>
            <a:r>
              <a:rPr lang="bg-BG" sz="2000" dirty="0">
                <a:effectLst/>
              </a:rPr>
              <a:t>fields.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4125" y="1844675"/>
            <a:ext cx="2657475" cy="3516313"/>
          </a:xfrm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97413" y="1835150"/>
            <a:ext cx="2813050" cy="3538538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727</Words>
  <Application>Microsoft Office PowerPoint</Application>
  <PresentationFormat>Презентация на цял екран (4:3)</PresentationFormat>
  <Paragraphs>86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26" baseType="lpstr">
      <vt:lpstr>Trek</vt:lpstr>
      <vt:lpstr>Развитие на умения за дидактическо проектиране за подобряване ключовите компетенции на учениците </vt:lpstr>
      <vt:lpstr>рАЦИОНАЛНОСТ</vt:lpstr>
      <vt:lpstr>Визията на училището на бъдещето</vt:lpstr>
      <vt:lpstr>ОПИТ</vt:lpstr>
      <vt:lpstr>КоСМОС: достъп до реални данни COSMOS (2006-2008) </vt:lpstr>
      <vt:lpstr>COSMOS Scenarios</vt:lpstr>
      <vt:lpstr>Learning@CERN (2008-2010)</vt:lpstr>
      <vt:lpstr> Да вдъхнем живот на класната стая Kicking Life into the Classroom KLiC 2009-2011</vt:lpstr>
      <vt:lpstr>Пример за ползване: клетка на фарадей и електрическо освобождаване  в голям брой музеи демонстрацията на освобождаване на електрически заряд се изобразява чрез експеримент In many exhibiting the shielding of a metallic enclosure to electrical fields.</vt:lpstr>
      <vt:lpstr>Визуализиране на невидимото CONNECT (2004-2007)</vt:lpstr>
      <vt:lpstr>Описание  на проекта</vt:lpstr>
      <vt:lpstr>Описание  на проекта</vt:lpstr>
      <vt:lpstr>Описание  на проекта</vt:lpstr>
      <vt:lpstr>Защо консорциума предприема този проект</vt:lpstr>
      <vt:lpstr>Консорциум </vt:lpstr>
      <vt:lpstr>Слайд 16</vt:lpstr>
      <vt:lpstr>Работния процес  е организиран в 7 работни пакета</vt:lpstr>
      <vt:lpstr>WP1 Мениджмънт</vt:lpstr>
      <vt:lpstr>WP2 Обучителна рамка и Анализ на нуждите на потребителя</vt:lpstr>
      <vt:lpstr>WP3 Създаване на съдържание и Разработване на случаи</vt:lpstr>
      <vt:lpstr>WP4 Провеждане на Обучение и валидиране</vt:lpstr>
      <vt:lpstr>WP5 Оценка и осигуряване на качеството</vt:lpstr>
      <vt:lpstr>WP6 разпространение</vt:lpstr>
      <vt:lpstr>WP7 експлоатация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Learning design skills for enhancing students‘ key competencies</dc:title>
  <dc:creator>Borisov</dc:creator>
  <cp:lastModifiedBy>name</cp:lastModifiedBy>
  <cp:revision>88</cp:revision>
  <dcterms:created xsi:type="dcterms:W3CDTF">2011-04-02T11:14:22Z</dcterms:created>
  <dcterms:modified xsi:type="dcterms:W3CDTF">2011-06-08T13:35:46Z</dcterms:modified>
</cp:coreProperties>
</file>