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3" r:id="rId3"/>
    <p:sldId id="268" r:id="rId4"/>
    <p:sldId id="260" r:id="rId5"/>
    <p:sldId id="262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64" r:id="rId17"/>
    <p:sldId id="266" r:id="rId18"/>
    <p:sldId id="279" r:id="rId19"/>
    <p:sldId id="265" r:id="rId20"/>
    <p:sldId id="280" r:id="rId21"/>
    <p:sldId id="257" r:id="rId22"/>
    <p:sldId id="258" r:id="rId23"/>
    <p:sldId id="259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8908" autoAdjust="0"/>
  </p:normalViewPr>
  <p:slideViewPr>
    <p:cSldViewPr>
      <p:cViewPr varScale="1">
        <p:scale>
          <a:sx n="65" d="100"/>
          <a:sy n="65" d="100"/>
        </p:scale>
        <p:origin x="-123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D0EFC-8EEC-469F-899A-663ABA987240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5C01E-2FA2-4B69-9BA0-537617CCF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593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5C01E-2FA2-4B69-9BA0-537617CCF1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736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5C01E-2FA2-4B69-9BA0-537617CCF1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14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5C01E-2FA2-4B69-9BA0-537617CCF13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988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5C01E-2FA2-4B69-9BA0-537617CCF13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743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5C01E-2FA2-4B69-9BA0-537617CCF13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001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5C01E-2FA2-4B69-9BA0-537617CCF13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046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EF852-680B-419C-9788-D93716774D19}" type="slidenum">
              <a:rPr lang="bg-BG" smtClean="0"/>
              <a:pPr/>
              <a:t>21</a:t>
            </a:fld>
            <a:endParaRPr lang="bg-BG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EF852-680B-419C-9788-D93716774D19}" type="slidenum">
              <a:rPr lang="bg-BG" smtClean="0"/>
              <a:pPr/>
              <a:t>22</a:t>
            </a:fld>
            <a:endParaRPr lang="bg-BG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itchFamily="34" charset="0"/>
              <a:buNone/>
            </a:pP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EF852-680B-419C-9788-D93716774D19}" type="slidenum">
              <a:rPr lang="bg-BG" smtClean="0"/>
              <a:pPr/>
              <a:t>23</a:t>
            </a:fld>
            <a:endParaRPr lang="bg-B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0952-B822-4478-AD1E-46CA926AF5C3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7AC4-8027-4AD6-9BEC-6E87B3222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80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0952-B822-4478-AD1E-46CA926AF5C3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7AC4-8027-4AD6-9BEC-6E87B3222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769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0952-B822-4478-AD1E-46CA926AF5C3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7AC4-8027-4AD6-9BEC-6E87B3222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371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0952-B822-4478-AD1E-46CA926AF5C3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7AC4-8027-4AD6-9BEC-6E87B3222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57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0952-B822-4478-AD1E-46CA926AF5C3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7AC4-8027-4AD6-9BEC-6E87B3222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39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0952-B822-4478-AD1E-46CA926AF5C3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7AC4-8027-4AD6-9BEC-6E87B3222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381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0952-B822-4478-AD1E-46CA926AF5C3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7AC4-8027-4AD6-9BEC-6E87B3222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313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0952-B822-4478-AD1E-46CA926AF5C3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7AC4-8027-4AD6-9BEC-6E87B3222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15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0952-B822-4478-AD1E-46CA926AF5C3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7AC4-8027-4AD6-9BEC-6E87B3222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96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0952-B822-4478-AD1E-46CA926AF5C3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7AC4-8027-4AD6-9BEC-6E87B3222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08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0952-B822-4478-AD1E-46CA926AF5C3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7AC4-8027-4AD6-9BEC-6E87B3222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1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10952-B822-4478-AD1E-46CA926AF5C3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C7AC4-8027-4AD6-9BEC-6E87B3222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40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eothnk.e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geothnk.eu/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1944216"/>
          </a:xfrm>
        </p:spPr>
        <p:txBody>
          <a:bodyPr>
            <a:noAutofit/>
          </a:bodyPr>
          <a:lstStyle/>
          <a:p>
            <a:r>
              <a:rPr lang="bg-BG" sz="2800" dirty="0" smtClean="0">
                <a:solidFill>
                  <a:schemeClr val="tx1"/>
                </a:solidFill>
              </a:rPr>
              <a:t>СЕМАНТИЧНИ ПЪТИЩА ЗА ИЗГРАЖДАНЕ НА ОБЩЕСТВО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bg-BG" sz="2800" dirty="0">
                <a:solidFill>
                  <a:schemeClr val="tx1"/>
                </a:solidFill>
              </a:rPr>
              <a:t>С</a:t>
            </a:r>
            <a:r>
              <a:rPr lang="bg-BG" sz="2800" dirty="0" smtClean="0">
                <a:solidFill>
                  <a:schemeClr val="tx1"/>
                </a:solidFill>
              </a:rPr>
              <a:t> </a:t>
            </a:r>
            <a:r>
              <a:rPr lang="bg-BG" sz="2800" dirty="0">
                <a:solidFill>
                  <a:schemeClr val="tx1"/>
                </a:solidFill>
              </a:rPr>
              <a:t>ПРОСТРАНСТВЕНО </a:t>
            </a:r>
            <a:r>
              <a:rPr lang="bg-BG" sz="2800" dirty="0" smtClean="0">
                <a:solidFill>
                  <a:schemeClr val="tx1"/>
                </a:solidFill>
              </a:rPr>
              <a:t>МИСЛЕНЕ</a:t>
            </a:r>
          </a:p>
          <a:p>
            <a:r>
              <a:rPr lang="en-US" sz="2800" dirty="0">
                <a:solidFill>
                  <a:schemeClr val="tx1"/>
                </a:solidFill>
                <a:hlinkClick r:id="rId2"/>
              </a:rPr>
              <a:t>http://www.geothnk.eu</a:t>
            </a:r>
            <a:r>
              <a:rPr lang="en-US" sz="2800" dirty="0" smtClean="0">
                <a:solidFill>
                  <a:schemeClr val="tx1"/>
                </a:solidFill>
                <a:hlinkClick r:id="rId2"/>
              </a:rPr>
              <a:t>/</a:t>
            </a:r>
            <a:r>
              <a:rPr lang="bg-BG" sz="2800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03" y="867746"/>
            <a:ext cx="5169118" cy="335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34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bg-BG" sz="3600" dirty="0" smtClean="0"/>
              <a:t>Целеви групи на </a:t>
            </a:r>
            <a:r>
              <a:rPr lang="en-US" sz="3600" dirty="0" smtClean="0"/>
              <a:t>GEOTHINK</a:t>
            </a:r>
            <a:endParaRPr lang="en-US" sz="3600" dirty="0"/>
          </a:p>
        </p:txBody>
      </p:sp>
      <p:sp>
        <p:nvSpPr>
          <p:cNvPr id="8" name="AutoShape 35"/>
          <p:cNvSpPr>
            <a:spLocks noChangeAspect="1" noChangeArrowheads="1" noTextEdit="1"/>
          </p:cNvSpPr>
          <p:nvPr/>
        </p:nvSpPr>
        <p:spPr bwMode="auto">
          <a:xfrm>
            <a:off x="4709" y="236904"/>
            <a:ext cx="9144000" cy="6072187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bg-BG" sz="1600" dirty="0">
              <a:solidFill>
                <a:schemeClr val="bg2">
                  <a:lumMod val="50000"/>
                </a:schemeClr>
              </a:solidFill>
              <a:cs typeface="+mn-cs"/>
            </a:endParaRPr>
          </a:p>
        </p:txBody>
      </p: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400990" y="1510376"/>
            <a:ext cx="8563610" cy="4582253"/>
            <a:chOff x="3022" y="2999"/>
            <a:chExt cx="6743" cy="3260"/>
          </a:xfrm>
        </p:grpSpPr>
        <p:sp>
          <p:nvSpPr>
            <p:cNvPr id="11" name="Text Box 33"/>
            <p:cNvSpPr txBox="1">
              <a:spLocks noChangeArrowheads="1"/>
            </p:cNvSpPr>
            <p:nvPr/>
          </p:nvSpPr>
          <p:spPr bwMode="auto">
            <a:xfrm>
              <a:off x="3022" y="2999"/>
              <a:ext cx="2349" cy="1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bg-BG" sz="1600" dirty="0" smtClean="0">
                  <a:solidFill>
                    <a:srgbClr val="6E3512"/>
                  </a:solidFill>
                  <a:latin typeface="Comic Sans MS" pitchFamily="66" charset="0"/>
                  <a:cs typeface="Times New Roman" pitchFamily="18" charset="0"/>
                </a:rPr>
                <a:t>Проектът изгражда методически подход, който ще помогне на обучаемите да прилагат пространствено мислене и целенасочено да </a:t>
              </a:r>
              <a:r>
                <a:rPr lang="en-GB" sz="1600" dirty="0" smtClean="0">
                  <a:solidFill>
                    <a:srgbClr val="6E3512"/>
                  </a:solidFill>
                  <a:latin typeface="Comic Sans MS" pitchFamily="66" charset="0"/>
                  <a:cs typeface="Times New Roman" pitchFamily="18" charset="0"/>
                </a:rPr>
                <a:t> </a:t>
              </a:r>
              <a:r>
                <a:rPr lang="bg-BG" sz="1600" dirty="0" smtClean="0">
                  <a:solidFill>
                    <a:srgbClr val="6E3512"/>
                  </a:solidFill>
                  <a:latin typeface="Comic Sans MS" pitchFamily="66" charset="0"/>
                  <a:cs typeface="Times New Roman" pitchFamily="18" charset="0"/>
                </a:rPr>
                <a:t>използват пространствени концепти</a:t>
              </a:r>
              <a:r>
                <a:rPr lang="en-GB" sz="1600" dirty="0" smtClean="0">
                  <a:solidFill>
                    <a:srgbClr val="6E3512"/>
                  </a:solidFill>
                  <a:latin typeface="Comic Sans MS" pitchFamily="66" charset="0"/>
                  <a:cs typeface="Times New Roman" pitchFamily="18" charset="0"/>
                </a:rPr>
                <a:t>, </a:t>
              </a:r>
              <a:r>
                <a:rPr lang="bg-BG" sz="1600" dirty="0" smtClean="0">
                  <a:solidFill>
                    <a:srgbClr val="6E3512"/>
                  </a:solidFill>
                  <a:latin typeface="Comic Sans MS" pitchFamily="66" charset="0"/>
                  <a:cs typeface="Times New Roman" pitchFamily="18" charset="0"/>
                </a:rPr>
                <a:t>по всички дисциплини от учебния план и на всяко ниво от развитието</a:t>
              </a:r>
              <a:r>
                <a:rPr lang="en-GB" sz="1600" dirty="0" smtClean="0">
                  <a:solidFill>
                    <a:srgbClr val="6E3512"/>
                  </a:solidFill>
                  <a:latin typeface="Comic Sans MS" pitchFamily="66" charset="0"/>
                  <a:cs typeface="Times New Roman" pitchFamily="18" charset="0"/>
                </a:rPr>
                <a:t>.</a:t>
              </a:r>
              <a:endParaRPr lang="bg-BG" sz="1600" dirty="0">
                <a:solidFill>
                  <a:srgbClr val="6E3512"/>
                </a:solidFill>
                <a:latin typeface="Arial" pitchFamily="34" charset="0"/>
              </a:endParaRPr>
            </a:p>
          </p:txBody>
        </p:sp>
        <p:sp>
          <p:nvSpPr>
            <p:cNvPr id="12" name="Text Box 32"/>
            <p:cNvSpPr txBox="1">
              <a:spLocks noChangeArrowheads="1"/>
            </p:cNvSpPr>
            <p:nvPr/>
          </p:nvSpPr>
          <p:spPr bwMode="auto">
            <a:xfrm>
              <a:off x="6043" y="2999"/>
              <a:ext cx="1914" cy="1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bg-BG" sz="1600" dirty="0" smtClean="0">
                  <a:solidFill>
                    <a:srgbClr val="7030A0"/>
                  </a:solidFill>
                  <a:latin typeface="Comic Sans MS" pitchFamily="66" charset="0"/>
                  <a:cs typeface="Times New Roman" pitchFamily="18" charset="0"/>
                </a:rPr>
                <a:t>Този подход ще им помогне да разберат интердисциплинарния характер на фундаментални пространствени концепти</a:t>
              </a:r>
              <a:r>
                <a:rPr lang="en-GB" sz="1600" dirty="0" smtClean="0">
                  <a:solidFill>
                    <a:srgbClr val="7030A0"/>
                  </a:solidFill>
                  <a:latin typeface="Comic Sans MS" pitchFamily="66" charset="0"/>
                  <a:cs typeface="Times New Roman" pitchFamily="18" charset="0"/>
                </a:rPr>
                <a:t>. </a:t>
              </a:r>
              <a:endParaRPr lang="bg-BG" sz="1600" dirty="0">
                <a:solidFill>
                  <a:srgbClr val="7030A0"/>
                </a:solidFill>
                <a:latin typeface="Arial" pitchFamily="34" charset="0"/>
              </a:endParaRPr>
            </a:p>
          </p:txBody>
        </p:sp>
        <p:sp>
          <p:nvSpPr>
            <p:cNvPr id="13" name="Text Box 31"/>
            <p:cNvSpPr txBox="1">
              <a:spLocks noChangeArrowheads="1"/>
            </p:cNvSpPr>
            <p:nvPr/>
          </p:nvSpPr>
          <p:spPr bwMode="auto">
            <a:xfrm>
              <a:off x="3022" y="4979"/>
              <a:ext cx="1999" cy="1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bg-BG" sz="1600" dirty="0" smtClean="0">
                  <a:solidFill>
                    <a:schemeClr val="accent6">
                      <a:lumMod val="75000"/>
                    </a:schemeClr>
                  </a:solidFill>
                  <a:latin typeface="Comic Sans MS" pitchFamily="66" charset="0"/>
                  <a:cs typeface="Times New Roman" pitchFamily="18" charset="0"/>
                </a:rPr>
                <a:t>Проектът ще промени тази гледна точка към преподаването, тъй като той ще позволи свързване на знанията по различните дисциплини</a:t>
              </a:r>
              <a:r>
                <a:rPr lang="en-GB" sz="1600" dirty="0" smtClean="0">
                  <a:solidFill>
                    <a:schemeClr val="accent6">
                      <a:lumMod val="75000"/>
                    </a:schemeClr>
                  </a:solidFill>
                  <a:latin typeface="Comic Sans MS" pitchFamily="66" charset="0"/>
                  <a:cs typeface="Times New Roman" pitchFamily="18" charset="0"/>
                </a:rPr>
                <a:t>.</a:t>
              </a:r>
              <a:endParaRPr lang="bg-BG" sz="16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endParaRPr>
            </a:p>
          </p:txBody>
        </p:sp>
        <p:sp>
          <p:nvSpPr>
            <p:cNvPr id="15" name="Text Box 29"/>
            <p:cNvSpPr txBox="1">
              <a:spLocks noChangeArrowheads="1"/>
            </p:cNvSpPr>
            <p:nvPr/>
          </p:nvSpPr>
          <p:spPr bwMode="auto">
            <a:xfrm>
              <a:off x="5030" y="4620"/>
              <a:ext cx="2169" cy="1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 eaLnBrk="0" hangingPunct="0">
                <a:tabLst>
                  <a:tab pos="3614738" algn="l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tabLst>
                  <a:tab pos="3614738" algn="l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tabLst>
                  <a:tab pos="3614738" algn="l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tabLst>
                  <a:tab pos="3614738" algn="l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tabLst>
                  <a:tab pos="3614738" algn="l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614738" algn="l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614738" algn="l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614738" algn="l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614738" algn="l"/>
                </a:tabLs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bg-BG" sz="1600" dirty="0" smtClean="0">
                  <a:solidFill>
                    <a:schemeClr val="accent3">
                      <a:lumMod val="50000"/>
                    </a:schemeClr>
                  </a:solidFill>
                  <a:latin typeface="Comic Sans MS" pitchFamily="66" charset="0"/>
                  <a:cs typeface="Times New Roman" pitchFamily="18" charset="0"/>
                </a:rPr>
                <a:t>До сега дисциплините в учебния план изглеждаха като изолирани острови, които нямат връзка помежду си и често са преподавани като каталог от самостоятелни термини</a:t>
              </a:r>
              <a:r>
                <a:rPr lang="en-GB" sz="1600" dirty="0" smtClean="0">
                  <a:solidFill>
                    <a:schemeClr val="accent3">
                      <a:lumMod val="50000"/>
                    </a:schemeClr>
                  </a:solidFill>
                  <a:latin typeface="Comic Sans MS" pitchFamily="66" charset="0"/>
                  <a:cs typeface="Times New Roman" pitchFamily="18" charset="0"/>
                </a:rPr>
                <a:t>. </a:t>
              </a:r>
              <a:endParaRPr lang="bg-BG" sz="16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</a:endParaRPr>
            </a:p>
          </p:txBody>
        </p:sp>
        <p:sp>
          <p:nvSpPr>
            <p:cNvPr id="16" name="Text Box 28"/>
            <p:cNvSpPr txBox="1">
              <a:spLocks noChangeArrowheads="1"/>
            </p:cNvSpPr>
            <p:nvPr/>
          </p:nvSpPr>
          <p:spPr bwMode="auto">
            <a:xfrm>
              <a:off x="7356" y="4347"/>
              <a:ext cx="2409" cy="1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bg-BG" sz="1600" dirty="0" smtClean="0">
                  <a:solidFill>
                    <a:schemeClr val="accent6">
                      <a:lumMod val="50000"/>
                    </a:schemeClr>
                  </a:solidFill>
                  <a:latin typeface="Comic Sans MS" pitchFamily="66" charset="0"/>
                  <a:cs typeface="Times New Roman" pitchFamily="18" charset="0"/>
                </a:rPr>
                <a:t>От друга страна</a:t>
              </a:r>
              <a:r>
                <a:rPr lang="en-GB" sz="1600" dirty="0" smtClean="0">
                  <a:solidFill>
                    <a:schemeClr val="accent6">
                      <a:lumMod val="50000"/>
                    </a:schemeClr>
                  </a:solidFill>
                  <a:latin typeface="Comic Sans MS" pitchFamily="66" charset="0"/>
                  <a:cs typeface="Times New Roman" pitchFamily="18" charset="0"/>
                </a:rPr>
                <a:t>, </a:t>
              </a:r>
              <a:r>
                <a:rPr lang="bg-BG" sz="1600" dirty="0" smtClean="0">
                  <a:solidFill>
                    <a:schemeClr val="accent6">
                      <a:lumMod val="50000"/>
                    </a:schemeClr>
                  </a:solidFill>
                  <a:latin typeface="Comic Sans MS" pitchFamily="66" charset="0"/>
                  <a:cs typeface="Times New Roman" pitchFamily="18" charset="0"/>
                </a:rPr>
                <a:t>той ще обуслови свързаността на учебния план</a:t>
              </a:r>
              <a:r>
                <a:rPr lang="en-GB" sz="1600" dirty="0" smtClean="0">
                  <a:solidFill>
                    <a:schemeClr val="accent6">
                      <a:lumMod val="50000"/>
                    </a:schemeClr>
                  </a:solidFill>
                  <a:latin typeface="Comic Sans MS" pitchFamily="66" charset="0"/>
                  <a:cs typeface="Times New Roman" pitchFamily="18" charset="0"/>
                </a:rPr>
                <a:t>, </a:t>
              </a:r>
              <a:r>
                <a:rPr lang="bg-BG" sz="1600" dirty="0" smtClean="0">
                  <a:solidFill>
                    <a:schemeClr val="accent6">
                      <a:lumMod val="50000"/>
                    </a:schemeClr>
                  </a:solidFill>
                  <a:latin typeface="Comic Sans MS" pitchFamily="66" charset="0"/>
                  <a:cs typeface="Times New Roman" pitchFamily="18" charset="0"/>
                </a:rPr>
                <a:t>ще разкрие взаимните връзки между дисциплините</a:t>
              </a:r>
              <a:r>
                <a:rPr lang="en-GB" sz="1600" dirty="0" smtClean="0">
                  <a:solidFill>
                    <a:schemeClr val="accent6">
                      <a:lumMod val="50000"/>
                    </a:schemeClr>
                  </a:solidFill>
                  <a:latin typeface="Comic Sans MS" pitchFamily="66" charset="0"/>
                  <a:cs typeface="Times New Roman" pitchFamily="18" charset="0"/>
                </a:rPr>
                <a:t> </a:t>
              </a:r>
              <a:r>
                <a:rPr lang="bg-BG" sz="1600" dirty="0" smtClean="0">
                  <a:solidFill>
                    <a:schemeClr val="accent6">
                      <a:lumMod val="50000"/>
                    </a:schemeClr>
                  </a:solidFill>
                  <a:latin typeface="Comic Sans MS" pitchFamily="66" charset="0"/>
                  <a:cs typeface="Times New Roman" pitchFamily="18" charset="0"/>
                </a:rPr>
                <a:t>и ще прибави фундаментално осмисляне на ежедневието, като развива в целевите групи умения за решаване на проблеми</a:t>
              </a:r>
              <a:r>
                <a:rPr lang="en-GB" sz="1600" dirty="0" smtClean="0">
                  <a:solidFill>
                    <a:schemeClr val="accent6">
                      <a:lumMod val="50000"/>
                    </a:schemeClr>
                  </a:solidFill>
                  <a:latin typeface="Comic Sans MS" pitchFamily="66" charset="0"/>
                  <a:cs typeface="Times New Roman" pitchFamily="18" charset="0"/>
                </a:rPr>
                <a:t>. </a:t>
              </a:r>
              <a:endParaRPr lang="bg-BG" sz="1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endParaRPr>
            </a:p>
          </p:txBody>
        </p:sp>
      </p:grpSp>
      <p:sp>
        <p:nvSpPr>
          <p:cNvPr id="18" name="Bent Arrow 17"/>
          <p:cNvSpPr/>
          <p:nvPr/>
        </p:nvSpPr>
        <p:spPr>
          <a:xfrm rot="752773">
            <a:off x="3464549" y="2280980"/>
            <a:ext cx="864096" cy="550472"/>
          </a:xfrm>
          <a:prstGeom prst="bentArrow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Bent Arrow 18"/>
          <p:cNvSpPr/>
          <p:nvPr/>
        </p:nvSpPr>
        <p:spPr>
          <a:xfrm rot="6715763">
            <a:off x="7020272" y="2060848"/>
            <a:ext cx="576064" cy="975245"/>
          </a:xfrm>
          <a:prstGeom prst="bentArrow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Bent Arrow 19"/>
          <p:cNvSpPr/>
          <p:nvPr/>
        </p:nvSpPr>
        <p:spPr>
          <a:xfrm rot="12253247">
            <a:off x="5444781" y="5558716"/>
            <a:ext cx="920777" cy="697600"/>
          </a:xfrm>
          <a:prstGeom prst="bentArrow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Bent Arrow 20"/>
          <p:cNvSpPr/>
          <p:nvPr/>
        </p:nvSpPr>
        <p:spPr>
          <a:xfrm rot="13337354">
            <a:off x="2666042" y="5685510"/>
            <a:ext cx="1073066" cy="527496"/>
          </a:xfrm>
          <a:prstGeom prst="bentArrow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52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600" dirty="0"/>
              <a:t>Целеви групи на </a:t>
            </a:r>
            <a:r>
              <a:rPr lang="en-US" sz="3600" dirty="0"/>
              <a:t>GEOTHINK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589640" cy="4824536"/>
          </a:xfrm>
        </p:spPr>
        <p:txBody>
          <a:bodyPr>
            <a:normAutofit fontScale="92500"/>
          </a:bodyPr>
          <a:lstStyle/>
          <a:p>
            <a:r>
              <a:rPr lang="bg-BG" b="1" cap="all" dirty="0" smtClean="0"/>
              <a:t>УЧЕНИЦИ</a:t>
            </a:r>
            <a:endParaRPr lang="en-GB" b="1" cap="all" dirty="0"/>
          </a:p>
          <a:p>
            <a:endParaRPr lang="en-GB" dirty="0"/>
          </a:p>
          <a:p>
            <a:endParaRPr lang="bg-BG" dirty="0" smtClean="0"/>
          </a:p>
          <a:p>
            <a:endParaRPr lang="bg-BG" dirty="0"/>
          </a:p>
          <a:p>
            <a:r>
              <a:rPr lang="bg-BG" dirty="0" smtClean="0"/>
              <a:t>За</a:t>
            </a:r>
            <a:r>
              <a:rPr lang="en-GB" dirty="0"/>
              <a:t> </a:t>
            </a:r>
            <a:r>
              <a:rPr lang="bg-BG" b="1" dirty="0" smtClean="0"/>
              <a:t>учениците</a:t>
            </a:r>
            <a:r>
              <a:rPr lang="en-GB" dirty="0" smtClean="0"/>
              <a:t>, </a:t>
            </a:r>
            <a:r>
              <a:rPr lang="en-GB" dirty="0"/>
              <a:t>GEOTHNK </a:t>
            </a:r>
            <a:r>
              <a:rPr lang="bg-BG" dirty="0" smtClean="0"/>
              <a:t>предлага възможността да се включат в иновативни обучителни дейности в педагогически структурирани обучителни пространства, с разширения в социалните, комуникативни мрежи</a:t>
            </a:r>
            <a:r>
              <a:rPr lang="en-GB" dirty="0" smtClean="0"/>
              <a:t>.</a:t>
            </a: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002" y="1700808"/>
            <a:ext cx="367112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607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600" dirty="0"/>
              <a:t>Целеви групи на </a:t>
            </a:r>
            <a:r>
              <a:rPr lang="en-US" sz="3600" dirty="0"/>
              <a:t>GEOTHINK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7639"/>
            <a:ext cx="8229600" cy="5141168"/>
          </a:xfrm>
        </p:spPr>
        <p:txBody>
          <a:bodyPr>
            <a:normAutofit fontScale="92500" lnSpcReduction="10000"/>
          </a:bodyPr>
          <a:lstStyle/>
          <a:p>
            <a:r>
              <a:rPr lang="bg-BG" b="1" cap="all" dirty="0" smtClean="0"/>
              <a:t>ОБУЧИТЕЛИ В НАУЧНИ ЦЕНТРОВЕ</a:t>
            </a:r>
            <a:endParaRPr lang="en-GB" b="1" cap="all" dirty="0"/>
          </a:p>
          <a:p>
            <a:endParaRPr lang="bg-BG" dirty="0"/>
          </a:p>
          <a:p>
            <a:endParaRPr lang="bg-BG" dirty="0"/>
          </a:p>
          <a:p>
            <a:endParaRPr lang="en-GB" dirty="0"/>
          </a:p>
          <a:p>
            <a:endParaRPr lang="bg-BG" dirty="0" smtClean="0"/>
          </a:p>
          <a:p>
            <a:r>
              <a:rPr lang="bg-BG" dirty="0" smtClean="0"/>
              <a:t>За </a:t>
            </a:r>
            <a:r>
              <a:rPr lang="en-GB" dirty="0"/>
              <a:t> </a:t>
            </a:r>
            <a:r>
              <a:rPr lang="bg-BG" b="1" dirty="0" smtClean="0"/>
              <a:t>обучителите </a:t>
            </a:r>
            <a:r>
              <a:rPr lang="bg-BG" dirty="0" smtClean="0"/>
              <a:t>в научните центрове</a:t>
            </a:r>
            <a:r>
              <a:rPr lang="en-GB" dirty="0" smtClean="0"/>
              <a:t> </a:t>
            </a:r>
            <a:r>
              <a:rPr lang="en-GB" dirty="0"/>
              <a:t>GEOTHNK </a:t>
            </a:r>
            <a:r>
              <a:rPr lang="bg-BG" dirty="0" smtClean="0"/>
              <a:t>осигурява лесно-достъпна възможност да подготвят обучителни пътища за обучаемите си</a:t>
            </a:r>
            <a:r>
              <a:rPr lang="en-GB" dirty="0" smtClean="0"/>
              <a:t>, </a:t>
            </a:r>
            <a:r>
              <a:rPr lang="bg-BG" dirty="0" smtClean="0"/>
              <a:t>да направят виртуална версия на дидактичните си материали и да ги споделят с учители и изследователи в областта си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60848"/>
            <a:ext cx="245745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14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600" dirty="0"/>
              <a:t>Целеви групи на </a:t>
            </a:r>
            <a:r>
              <a:rPr lang="en-US" sz="3600" dirty="0"/>
              <a:t>GEOTHINK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77500" lnSpcReduction="20000"/>
          </a:bodyPr>
          <a:lstStyle/>
          <a:p>
            <a:r>
              <a:rPr lang="bg-BG" b="1" dirty="0" smtClean="0"/>
              <a:t>УЧИТЕЛИ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  <a:endParaRPr lang="bg-BG" dirty="0" smtClean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r>
              <a:rPr lang="bg-BG" dirty="0" smtClean="0"/>
              <a:t>За </a:t>
            </a:r>
            <a:r>
              <a:rPr lang="bg-BG" b="1" dirty="0" smtClean="0"/>
              <a:t>учителите</a:t>
            </a:r>
            <a:r>
              <a:rPr lang="en-GB" dirty="0" smtClean="0"/>
              <a:t>, </a:t>
            </a:r>
            <a:r>
              <a:rPr lang="bg-BG" b="1" dirty="0" smtClean="0"/>
              <a:t>менторите</a:t>
            </a:r>
            <a:r>
              <a:rPr lang="bg-BG" dirty="0" smtClean="0"/>
              <a:t> и </a:t>
            </a:r>
            <a:r>
              <a:rPr lang="bg-BG" b="1" dirty="0" smtClean="0"/>
              <a:t>студентите</a:t>
            </a:r>
            <a:r>
              <a:rPr lang="en-GB" dirty="0" smtClean="0"/>
              <a:t> </a:t>
            </a:r>
            <a:r>
              <a:rPr lang="en-GB" dirty="0"/>
              <a:t>GEOTHNK </a:t>
            </a:r>
            <a:r>
              <a:rPr lang="bg-BG" dirty="0" smtClean="0"/>
              <a:t>предлага педагогическо</a:t>
            </a:r>
            <a:r>
              <a:rPr lang="en-GB" dirty="0" smtClean="0"/>
              <a:t>„</a:t>
            </a:r>
            <a:r>
              <a:rPr lang="bg-BG" dirty="0" smtClean="0"/>
              <a:t>включване</a:t>
            </a:r>
            <a:r>
              <a:rPr lang="en-GB" dirty="0" smtClean="0"/>
              <a:t>, </a:t>
            </a:r>
            <a:r>
              <a:rPr lang="bg-BG" dirty="0" smtClean="0"/>
              <a:t>споделяне</a:t>
            </a:r>
            <a:r>
              <a:rPr lang="en-GB" dirty="0" smtClean="0"/>
              <a:t> </a:t>
            </a:r>
            <a:r>
              <a:rPr lang="bg-BG" dirty="0" smtClean="0"/>
              <a:t>и занимание</a:t>
            </a:r>
            <a:r>
              <a:rPr lang="en-GB" dirty="0" smtClean="0"/>
              <a:t>" </a:t>
            </a:r>
            <a:r>
              <a:rPr lang="bg-BG" dirty="0" smtClean="0"/>
              <a:t>с Интернет</a:t>
            </a:r>
            <a:r>
              <a:rPr lang="en-GB" dirty="0" smtClean="0"/>
              <a:t>-</a:t>
            </a:r>
            <a:r>
              <a:rPr lang="bg-BG" dirty="0" smtClean="0"/>
              <a:t>базираната</a:t>
            </a:r>
            <a:r>
              <a:rPr lang="en-GB" dirty="0" smtClean="0"/>
              <a:t> </a:t>
            </a:r>
            <a:r>
              <a:rPr lang="bg-BG" dirty="0" smtClean="0"/>
              <a:t>платформа и социалната мрежа, за да разпространят най-добрите практики и да намерят взаимна подкрепа</a:t>
            </a:r>
            <a:r>
              <a:rPr lang="en-GB" dirty="0" smtClean="0"/>
              <a:t>. </a:t>
            </a:r>
            <a:r>
              <a:rPr lang="bg-BG" dirty="0" smtClean="0"/>
              <a:t> Модулният подход и иновативните пътища, които пресичат границите между формалното и неформалното обучение, съдействат за съчетаването на многобройни общо-достъпни образователни ресурси в класната стая.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268760"/>
            <a:ext cx="3528392" cy="235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219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600" dirty="0"/>
              <a:t>Целеви групи на </a:t>
            </a:r>
            <a:r>
              <a:rPr lang="en-US" sz="3600" dirty="0"/>
              <a:t>GEOTHINK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85000" lnSpcReduction="20000"/>
          </a:bodyPr>
          <a:lstStyle/>
          <a:p>
            <a:r>
              <a:rPr lang="bg-BG" b="1" dirty="0" smtClean="0"/>
              <a:t>ВЪЗРАСТНИ ОБУЧАЕМИ</a:t>
            </a:r>
            <a:endParaRPr lang="en-GB" b="1" dirty="0"/>
          </a:p>
          <a:p>
            <a:endParaRPr lang="bg-BG" dirty="0" smtClean="0"/>
          </a:p>
          <a:p>
            <a:endParaRPr lang="bg-BG" dirty="0"/>
          </a:p>
          <a:p>
            <a:endParaRPr lang="bg-BG" dirty="0" smtClean="0"/>
          </a:p>
          <a:p>
            <a:endParaRPr lang="bg-BG" dirty="0"/>
          </a:p>
          <a:p>
            <a:endParaRPr lang="en-GB" dirty="0"/>
          </a:p>
          <a:p>
            <a:r>
              <a:rPr lang="bg-BG" dirty="0" smtClean="0"/>
              <a:t>За </a:t>
            </a:r>
            <a:r>
              <a:rPr lang="bg-BG" b="1" dirty="0" smtClean="0"/>
              <a:t>възрастните обучаеми </a:t>
            </a:r>
            <a:r>
              <a:rPr lang="en-GB" dirty="0" smtClean="0"/>
              <a:t>(</a:t>
            </a:r>
            <a:r>
              <a:rPr lang="bg-BG" dirty="0" smtClean="0"/>
              <a:t>напр</a:t>
            </a:r>
            <a:r>
              <a:rPr lang="en-GB" dirty="0" smtClean="0"/>
              <a:t>. </a:t>
            </a:r>
            <a:r>
              <a:rPr lang="bg-BG" dirty="0"/>
              <a:t>п</a:t>
            </a:r>
            <a:r>
              <a:rPr lang="bg-BG" dirty="0" smtClean="0"/>
              <a:t>осетители на научни центрове</a:t>
            </a:r>
            <a:r>
              <a:rPr lang="en-GB" dirty="0" smtClean="0"/>
              <a:t>) </a:t>
            </a:r>
            <a:r>
              <a:rPr lang="en-GB" dirty="0"/>
              <a:t>GEOTHNK </a:t>
            </a:r>
            <a:r>
              <a:rPr lang="bg-BG" dirty="0" smtClean="0"/>
              <a:t>предлага възможността да се включат в иновативни обучителни дейности, които надграждат върху успехите и на формалното, и на неформалното обучение, с </a:t>
            </a:r>
            <a:r>
              <a:rPr lang="ru-RU" dirty="0" smtClean="0"/>
              <a:t>разширение </a:t>
            </a:r>
            <a:r>
              <a:rPr lang="ru-RU" dirty="0"/>
              <a:t>в социалните, комуникативни мрежи</a:t>
            </a:r>
            <a:r>
              <a:rPr lang="en-GB" dirty="0" smtClean="0"/>
              <a:t>.</a:t>
            </a:r>
            <a:r>
              <a:rPr lang="bg-BG" dirty="0" smtClean="0"/>
              <a:t>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6792"/>
            <a:ext cx="285750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357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600" dirty="0" smtClean="0"/>
              <a:t>Очаквани резултати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en-GB" sz="2800" dirty="0"/>
              <a:t>31 </a:t>
            </a:r>
            <a:r>
              <a:rPr lang="bg-BG" sz="2800" dirty="0" smtClean="0"/>
              <a:t>резултата от различно естество -</a:t>
            </a:r>
            <a:r>
              <a:rPr lang="en-GB" sz="2800" dirty="0" smtClean="0"/>
              <a:t> </a:t>
            </a:r>
            <a:r>
              <a:rPr lang="bg-BG" sz="2800" dirty="0" smtClean="0"/>
              <a:t>доклади</a:t>
            </a:r>
            <a:r>
              <a:rPr lang="en-GB" sz="2800" dirty="0" smtClean="0"/>
              <a:t>, </a:t>
            </a:r>
            <a:r>
              <a:rPr lang="bg-BG" sz="2800" dirty="0" smtClean="0"/>
              <a:t>събития</a:t>
            </a:r>
            <a:r>
              <a:rPr lang="en-GB" sz="2800" dirty="0" smtClean="0"/>
              <a:t>, </a:t>
            </a:r>
            <a:r>
              <a:rPr lang="bg-BG" sz="2800" dirty="0" smtClean="0"/>
              <a:t>услуги</a:t>
            </a:r>
            <a:r>
              <a:rPr lang="en-GB" sz="2800" dirty="0" smtClean="0"/>
              <a:t>/</a:t>
            </a:r>
            <a:r>
              <a:rPr lang="bg-BG" sz="2800" dirty="0" smtClean="0"/>
              <a:t>продукти</a:t>
            </a:r>
            <a:r>
              <a:rPr lang="en-GB" sz="2800" dirty="0" smtClean="0"/>
              <a:t>, </a:t>
            </a:r>
            <a:r>
              <a:rPr lang="bg-BG" sz="2800" dirty="0" smtClean="0"/>
              <a:t>прототипи и др. </a:t>
            </a:r>
            <a:r>
              <a:rPr lang="en-GB" sz="2800" dirty="0" smtClean="0"/>
              <a:t>(</a:t>
            </a:r>
            <a:r>
              <a:rPr lang="bg-BG" sz="2800" dirty="0" smtClean="0"/>
              <a:t>напр</a:t>
            </a:r>
            <a:r>
              <a:rPr lang="en-GB" sz="2800" dirty="0" smtClean="0"/>
              <a:t>. </a:t>
            </a:r>
            <a:r>
              <a:rPr lang="bg-BG" sz="2800" dirty="0" smtClean="0"/>
              <a:t>информационни материали</a:t>
            </a:r>
            <a:r>
              <a:rPr lang="en-GB" sz="2800" dirty="0" smtClean="0"/>
              <a:t>)</a:t>
            </a:r>
            <a:endParaRPr lang="bg-BG" sz="2800" dirty="0" smtClean="0"/>
          </a:p>
          <a:p>
            <a:endParaRPr lang="bg-BG" dirty="0"/>
          </a:p>
          <a:p>
            <a:endParaRPr lang="bg-BG" dirty="0" smtClean="0"/>
          </a:p>
          <a:p>
            <a:endParaRPr lang="en-GB" dirty="0"/>
          </a:p>
          <a:p>
            <a:endParaRPr lang="bg-BG" sz="2800" dirty="0" smtClean="0"/>
          </a:p>
          <a:p>
            <a:r>
              <a:rPr lang="bg-BG" sz="2800" dirty="0" smtClean="0"/>
              <a:t>Проектът включва </a:t>
            </a:r>
            <a:r>
              <a:rPr lang="en-GB" sz="2800" dirty="0" smtClean="0"/>
              <a:t>5 </a:t>
            </a:r>
            <a:r>
              <a:rPr lang="bg-BG" sz="2800" dirty="0" smtClean="0"/>
              <a:t>важни събития (</a:t>
            </a:r>
            <a:r>
              <a:rPr lang="en-US" sz="2800" dirty="0" smtClean="0"/>
              <a:t>milestones</a:t>
            </a:r>
            <a:r>
              <a:rPr lang="bg-BG" sz="2800" dirty="0" smtClean="0"/>
              <a:t>) за системното</a:t>
            </a:r>
            <a:r>
              <a:rPr lang="en-GB" sz="2800" dirty="0" smtClean="0"/>
              <a:t> </a:t>
            </a:r>
            <a:r>
              <a:rPr lang="bg-BG" sz="2800" dirty="0" smtClean="0"/>
              <a:t>планиране и мониторинг</a:t>
            </a:r>
            <a:r>
              <a:rPr lang="en-GB" sz="2800" dirty="0" smtClean="0"/>
              <a:t>. </a:t>
            </a:r>
            <a:endParaRPr lang="en-GB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06896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01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2072808"/>
              </p:ext>
            </p:extLst>
          </p:nvPr>
        </p:nvGraphicFramePr>
        <p:xfrm>
          <a:off x="323528" y="297232"/>
          <a:ext cx="8496943" cy="55800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28790"/>
                <a:gridCol w="1252120"/>
                <a:gridCol w="3616033"/>
              </a:tblGrid>
              <a:tr h="579614"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bg-BG" sz="1800" dirty="0" smtClean="0">
                          <a:effectLst/>
                        </a:rPr>
                        <a:t>Задача</a:t>
                      </a:r>
                      <a:endParaRPr lang="en-US" sz="1800" dirty="0">
                        <a:solidFill>
                          <a:srgbClr val="FFFF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bg-BG" sz="1800" dirty="0" smtClean="0">
                          <a:effectLst/>
                        </a:rPr>
                        <a:t>Дата</a:t>
                      </a:r>
                      <a:endParaRPr lang="en-US" sz="1800" dirty="0">
                        <a:solidFill>
                          <a:srgbClr val="FFFF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bg-BG" sz="1800" dirty="0" smtClean="0">
                          <a:effectLst/>
                        </a:rPr>
                        <a:t>Важно събитие</a:t>
                      </a:r>
                      <a:endParaRPr lang="en-US" sz="1800" dirty="0">
                        <a:solidFill>
                          <a:srgbClr val="FFFF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20669">
                <a:tc gridSpan="3">
                  <a:txBody>
                    <a:bodyPr/>
                    <a:lstStyle/>
                    <a:p>
                      <a:pPr indent="-226695"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WP1 </a:t>
                      </a:r>
                      <a:r>
                        <a:rPr lang="bg-BG" sz="1800" dirty="0" smtClean="0">
                          <a:effectLst/>
                        </a:rPr>
                        <a:t>Мениджмънт и координиране на проекта</a:t>
                      </a:r>
                      <a:endParaRPr lang="en-US" sz="1800" dirty="0">
                        <a:solidFill>
                          <a:srgbClr val="FFFF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5500">
                <a:tc>
                  <a:txBody>
                    <a:bodyPr/>
                    <a:lstStyle/>
                    <a:p>
                      <a:pPr indent="-226695"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T1.2 </a:t>
                      </a:r>
                      <a:r>
                        <a:rPr lang="bg-BG" sz="1800" dirty="0" smtClean="0">
                          <a:effectLst/>
                        </a:rPr>
                        <a:t>Кореспонденция и срещи</a:t>
                      </a:r>
                      <a:r>
                        <a:rPr lang="bg-BG" sz="1800" baseline="0" dirty="0" smtClean="0">
                          <a:effectLst/>
                        </a:rPr>
                        <a:t> </a:t>
                      </a:r>
                      <a:endParaRPr lang="en-US" sz="1800" dirty="0">
                        <a:solidFill>
                          <a:srgbClr val="FFFF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M1 - Dec13                                                                                                                          </a:t>
                      </a:r>
                      <a:endParaRPr lang="en-US" sz="1800">
                        <a:solidFill>
                          <a:srgbClr val="FFFF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l">
                        <a:spcAft>
                          <a:spcPts val="0"/>
                        </a:spcAft>
                      </a:pPr>
                      <a:r>
                        <a:rPr lang="bg-BG" sz="1800" dirty="0" smtClean="0">
                          <a:effectLst/>
                        </a:rPr>
                        <a:t>Първа среща</a:t>
                      </a:r>
                      <a:r>
                        <a:rPr lang="en-GB" sz="1800" dirty="0" smtClean="0">
                          <a:effectLst/>
                        </a:rPr>
                        <a:t> </a:t>
                      </a:r>
                      <a:r>
                        <a:rPr lang="en-GB" sz="1800" dirty="0">
                          <a:effectLst/>
                        </a:rPr>
                        <a:t>(</a:t>
                      </a:r>
                      <a:r>
                        <a:rPr lang="en-GB" sz="1800" dirty="0" smtClean="0">
                          <a:effectLst/>
                        </a:rPr>
                        <a:t>Milestone 1)</a:t>
                      </a:r>
                    </a:p>
                  </a:txBody>
                  <a:tcPr marL="68580" marR="68580" marT="0" marB="0" anchor="ctr"/>
                </a:tc>
              </a:tr>
              <a:tr h="639989">
                <a:tc gridSpan="3">
                  <a:txBody>
                    <a:bodyPr/>
                    <a:lstStyle/>
                    <a:p>
                      <a:pPr indent="-226695"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WP2 </a:t>
                      </a:r>
                      <a:r>
                        <a:rPr lang="bg-BG" sz="1800" dirty="0" smtClean="0">
                          <a:effectLst/>
                        </a:rPr>
                        <a:t>Педагогическа рамка и  анализ на потребностите</a:t>
                      </a:r>
                      <a:endParaRPr lang="en-US" sz="1800" dirty="0">
                        <a:solidFill>
                          <a:srgbClr val="FFFF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40733">
                <a:tc>
                  <a:txBody>
                    <a:bodyPr/>
                    <a:lstStyle/>
                    <a:p>
                      <a:pPr indent="-226695"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T2.3 </a:t>
                      </a:r>
                      <a:r>
                        <a:rPr lang="bg-BG" sz="1800" dirty="0" smtClean="0">
                          <a:effectLst/>
                        </a:rPr>
                        <a:t>Педагогическа рамка</a:t>
                      </a:r>
                      <a:endParaRPr lang="en-US" sz="1800" dirty="0">
                        <a:solidFill>
                          <a:srgbClr val="FFFF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M8 - Jul14</a:t>
                      </a:r>
                      <a:endParaRPr lang="en-US" sz="1800">
                        <a:solidFill>
                          <a:srgbClr val="FFFF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l">
                        <a:spcAft>
                          <a:spcPts val="0"/>
                        </a:spcAft>
                      </a:pPr>
                      <a:r>
                        <a:rPr lang="bg-BG" sz="1800" dirty="0" smtClean="0">
                          <a:effectLst/>
                        </a:rPr>
                        <a:t>Педагогическа рамка </a:t>
                      </a:r>
                      <a:r>
                        <a:rPr lang="en-GB" sz="1800" dirty="0" smtClean="0">
                          <a:effectLst/>
                        </a:rPr>
                        <a:t>(Milestone </a:t>
                      </a:r>
                      <a:r>
                        <a:rPr lang="en-GB" sz="1800" dirty="0">
                          <a:effectLst/>
                        </a:rPr>
                        <a:t>2a</a:t>
                      </a:r>
                      <a:r>
                        <a:rPr lang="en-GB" sz="1800" dirty="0" smtClean="0">
                          <a:effectLst/>
                        </a:rPr>
                        <a:t>)</a:t>
                      </a:r>
                      <a:endParaRPr lang="bg-BG" sz="1800" dirty="0" smtClean="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  <a:tr h="639989">
                <a:tc gridSpan="3">
                  <a:txBody>
                    <a:bodyPr/>
                    <a:lstStyle/>
                    <a:p>
                      <a:pPr indent="-226695"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WP3 </a:t>
                      </a:r>
                      <a:r>
                        <a:rPr lang="bg-BG" sz="1800" dirty="0" smtClean="0">
                          <a:effectLst/>
                        </a:rPr>
                        <a:t>Иновативни обучителни пътища в </a:t>
                      </a:r>
                      <a:r>
                        <a:rPr lang="en-GB" sz="1800" dirty="0" smtClean="0">
                          <a:effectLst/>
                        </a:rPr>
                        <a:t>GEOTHNK </a:t>
                      </a:r>
                      <a:endParaRPr lang="en-US" sz="1800" dirty="0">
                        <a:solidFill>
                          <a:srgbClr val="FFFF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59227">
                <a:tc>
                  <a:txBody>
                    <a:bodyPr/>
                    <a:lstStyle/>
                    <a:p>
                      <a:pPr indent="-226695"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T3.1 </a:t>
                      </a:r>
                      <a:r>
                        <a:rPr lang="bg-BG" sz="1800" dirty="0" smtClean="0">
                          <a:effectLst/>
                        </a:rPr>
                        <a:t>Изработване на обучителни пътища  за пространствено мислене</a:t>
                      </a:r>
                      <a:endParaRPr lang="en-US" sz="1800" dirty="0">
                        <a:solidFill>
                          <a:srgbClr val="FFFF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M9 - Aug14</a:t>
                      </a:r>
                      <a:endParaRPr lang="en-US" sz="1800">
                        <a:solidFill>
                          <a:srgbClr val="FFFF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l">
                        <a:spcAft>
                          <a:spcPts val="0"/>
                        </a:spcAft>
                      </a:pPr>
                      <a:r>
                        <a:rPr lang="bg-BG" sz="1800" dirty="0" smtClean="0">
                          <a:effectLst/>
                        </a:rPr>
                        <a:t>Обучителни пътища</a:t>
                      </a:r>
                      <a:r>
                        <a:rPr lang="en-GB" sz="1800" dirty="0" smtClean="0">
                          <a:effectLst/>
                        </a:rPr>
                        <a:t> </a:t>
                      </a:r>
                      <a:r>
                        <a:rPr lang="en-GB" sz="1800" dirty="0">
                          <a:effectLst/>
                        </a:rPr>
                        <a:t>(Milestone 2b</a:t>
                      </a:r>
                      <a:r>
                        <a:rPr lang="en-GB" sz="1800" dirty="0" smtClean="0">
                          <a:effectLst/>
                        </a:rPr>
                        <a:t>)</a:t>
                      </a:r>
                      <a:endParaRPr lang="bg-BG" sz="1800" dirty="0" smtClean="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  <a:tr h="94879">
                <a:tc gridSpan="3">
                  <a:txBody>
                    <a:bodyPr/>
                    <a:lstStyle/>
                    <a:p>
                      <a:pPr indent="-226695" algn="l"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FFFF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5536" y="5958767"/>
            <a:ext cx="8229600" cy="882352"/>
          </a:xfrm>
        </p:spPr>
        <p:txBody>
          <a:bodyPr>
            <a:noAutofit/>
          </a:bodyPr>
          <a:lstStyle/>
          <a:p>
            <a:pPr algn="l"/>
            <a:r>
              <a:rPr lang="bg-BG" sz="2000" dirty="0" smtClean="0"/>
              <a:t>*</a:t>
            </a:r>
            <a:r>
              <a:rPr lang="en-GB" sz="2000" dirty="0" smtClean="0"/>
              <a:t>Milestone </a:t>
            </a:r>
            <a:r>
              <a:rPr lang="en-GB" sz="2000" dirty="0"/>
              <a:t>2 </a:t>
            </a:r>
            <a:r>
              <a:rPr lang="bg-BG" sz="2000" dirty="0" smtClean="0"/>
              <a:t>се състои от 3 части, които макар и постигнати независимо, се считат за едно цяло, тъй като всички са взаимозависими и си влияят</a:t>
            </a:r>
            <a:r>
              <a:rPr lang="en-GB" sz="2000" dirty="0" smtClean="0"/>
              <a:t>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4141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9473720"/>
              </p:ext>
            </p:extLst>
          </p:nvPr>
        </p:nvGraphicFramePr>
        <p:xfrm>
          <a:off x="323528" y="404664"/>
          <a:ext cx="8630615" cy="61926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85877"/>
                <a:gridCol w="1271818"/>
                <a:gridCol w="3672920"/>
              </a:tblGrid>
              <a:tr h="720080">
                <a:tc gridSpan="3">
                  <a:txBody>
                    <a:bodyPr/>
                    <a:lstStyle/>
                    <a:p>
                      <a:pPr indent="-226695"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WP4 Изграждане на обучителна платформа "GEOTHNK"</a:t>
                      </a:r>
                    </a:p>
                    <a:p>
                      <a:pPr indent="-226695" algn="l"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FFFF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endParaRPr lang="en-US" sz="1800">
                        <a:solidFill>
                          <a:srgbClr val="FFFF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indent="-226695" algn="l"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FF66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62642">
                <a:tc>
                  <a:txBody>
                    <a:bodyPr/>
                    <a:lstStyle/>
                    <a:p>
                      <a:pPr indent="-226695"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T4.2 </a:t>
                      </a:r>
                      <a:r>
                        <a:rPr lang="bg-BG" sz="1800" dirty="0" smtClean="0">
                          <a:effectLst/>
                        </a:rPr>
                        <a:t>Изграждане на сайта на </a:t>
                      </a:r>
                      <a:r>
                        <a:rPr lang="en-GB" sz="1800" dirty="0" smtClean="0">
                          <a:effectLst/>
                        </a:rPr>
                        <a:t>GEOTHNK</a:t>
                      </a:r>
                      <a:endParaRPr lang="en-US" sz="1800" dirty="0">
                        <a:solidFill>
                          <a:srgbClr val="FFFF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M7 -Jun14</a:t>
                      </a:r>
                      <a:endParaRPr lang="en-US" sz="1800">
                        <a:solidFill>
                          <a:srgbClr val="FFFF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l">
                        <a:spcAft>
                          <a:spcPts val="0"/>
                        </a:spcAft>
                      </a:pPr>
                      <a:r>
                        <a:rPr lang="bg-BG" sz="1800" dirty="0" smtClean="0">
                          <a:effectLst/>
                        </a:rPr>
                        <a:t>Образователна платформа</a:t>
                      </a:r>
                      <a:r>
                        <a:rPr lang="en-GB" sz="1800" dirty="0" smtClean="0">
                          <a:effectLst/>
                        </a:rPr>
                        <a:t> </a:t>
                      </a:r>
                      <a:r>
                        <a:rPr lang="en-GB" sz="1800" dirty="0">
                          <a:effectLst/>
                        </a:rPr>
                        <a:t>(Milestone 2c</a:t>
                      </a:r>
                      <a:r>
                        <a:rPr lang="en-GB" sz="1800" dirty="0" smtClean="0">
                          <a:effectLst/>
                        </a:rPr>
                        <a:t>)</a:t>
                      </a:r>
                      <a:r>
                        <a:rPr lang="bg-BG" sz="1800" dirty="0" smtClean="0">
                          <a:effectLst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</a:tr>
              <a:tr h="531321">
                <a:tc gridSpan="3">
                  <a:txBody>
                    <a:bodyPr/>
                    <a:lstStyle/>
                    <a:p>
                      <a:pPr indent="-226695"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WP5 </a:t>
                      </a:r>
                      <a:r>
                        <a:rPr lang="bg-BG" sz="1800" dirty="0" smtClean="0">
                          <a:effectLst/>
                        </a:rPr>
                        <a:t>Прилагане и тестване</a:t>
                      </a:r>
                      <a:endParaRPr lang="en-US" sz="1800" dirty="0">
                        <a:solidFill>
                          <a:srgbClr val="FFFF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42340">
                <a:tc>
                  <a:txBody>
                    <a:bodyPr/>
                    <a:lstStyle/>
                    <a:p>
                      <a:pPr indent="-226695"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T5.3 </a:t>
                      </a:r>
                      <a:r>
                        <a:rPr lang="bg-BG" sz="1800" dirty="0" smtClean="0">
                          <a:effectLst/>
                        </a:rPr>
                        <a:t>Организиране на дейностите по прилагане (фаза</a:t>
                      </a:r>
                      <a:r>
                        <a:rPr lang="en-GB" sz="1800" dirty="0" smtClean="0">
                          <a:effectLst/>
                        </a:rPr>
                        <a:t>A</a:t>
                      </a:r>
                      <a:r>
                        <a:rPr lang="en-GB" sz="1800" dirty="0">
                          <a:effectLst/>
                        </a:rPr>
                        <a:t>)</a:t>
                      </a:r>
                      <a:endParaRPr lang="en-US" sz="1800" dirty="0">
                        <a:solidFill>
                          <a:srgbClr val="FFFF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M14 - Jan15 </a:t>
                      </a:r>
                      <a:endParaRPr lang="en-US" sz="1800">
                        <a:solidFill>
                          <a:srgbClr val="FFFF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l">
                        <a:spcAft>
                          <a:spcPts val="0"/>
                        </a:spcAft>
                      </a:pPr>
                      <a:r>
                        <a:rPr lang="bg-BG" sz="1800" dirty="0" smtClean="0">
                          <a:effectLst/>
                        </a:rPr>
                        <a:t>Край на първи тестов период</a:t>
                      </a:r>
                      <a:r>
                        <a:rPr lang="bg-BG" sz="1800" baseline="0" dirty="0" smtClean="0">
                          <a:effectLst/>
                        </a:rPr>
                        <a:t> </a:t>
                      </a:r>
                      <a:r>
                        <a:rPr lang="en-GB" sz="1800" dirty="0" smtClean="0">
                          <a:effectLst/>
                        </a:rPr>
                        <a:t>(Milestone </a:t>
                      </a:r>
                      <a:r>
                        <a:rPr lang="en-GB" sz="1800" dirty="0">
                          <a:effectLst/>
                        </a:rPr>
                        <a:t>3</a:t>
                      </a:r>
                      <a:r>
                        <a:rPr lang="en-GB" sz="1800" dirty="0" smtClean="0">
                          <a:effectLst/>
                        </a:rPr>
                        <a:t>)</a:t>
                      </a:r>
                      <a:r>
                        <a:rPr lang="bg-BG" sz="1800" dirty="0" smtClean="0">
                          <a:effectLst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</a:tr>
              <a:tr h="1062642">
                <a:tc>
                  <a:txBody>
                    <a:bodyPr/>
                    <a:lstStyle/>
                    <a:p>
                      <a:pPr indent="-226695"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T5.4 </a:t>
                      </a:r>
                      <a:r>
                        <a:rPr lang="ru-RU" sz="1800" dirty="0" smtClean="0">
                          <a:effectLst/>
                        </a:rPr>
                        <a:t>Организиране на дейностите по прилагане </a:t>
                      </a:r>
                      <a:r>
                        <a:rPr lang="en-GB" sz="1800" dirty="0" smtClean="0">
                          <a:effectLst/>
                        </a:rPr>
                        <a:t>(</a:t>
                      </a:r>
                      <a:r>
                        <a:rPr lang="bg-BG" sz="1800" dirty="0" smtClean="0">
                          <a:effectLst/>
                        </a:rPr>
                        <a:t>фаза </a:t>
                      </a:r>
                      <a:r>
                        <a:rPr lang="en-GB" sz="1800" dirty="0" smtClean="0">
                          <a:effectLst/>
                        </a:rPr>
                        <a:t>B</a:t>
                      </a:r>
                      <a:r>
                        <a:rPr lang="en-GB" sz="1800" dirty="0">
                          <a:effectLst/>
                        </a:rPr>
                        <a:t>)</a:t>
                      </a:r>
                      <a:endParaRPr lang="en-US" sz="1800" dirty="0">
                        <a:solidFill>
                          <a:srgbClr val="FFFF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M23 - Nov15 </a:t>
                      </a:r>
                      <a:endParaRPr lang="en-US" sz="1800">
                        <a:solidFill>
                          <a:srgbClr val="FFFF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l">
                        <a:spcAft>
                          <a:spcPts val="0"/>
                        </a:spcAft>
                      </a:pPr>
                      <a:r>
                        <a:rPr lang="bg-BG" sz="1800" dirty="0" smtClean="0">
                          <a:effectLst/>
                        </a:rPr>
                        <a:t>Край на тестовете</a:t>
                      </a:r>
                      <a:r>
                        <a:rPr lang="en-GB" sz="1800" dirty="0" smtClean="0">
                          <a:effectLst/>
                        </a:rPr>
                        <a:t> </a:t>
                      </a:r>
                      <a:r>
                        <a:rPr lang="en-GB" sz="1800" dirty="0">
                          <a:effectLst/>
                        </a:rPr>
                        <a:t>(Milestone </a:t>
                      </a:r>
                      <a:r>
                        <a:rPr lang="en-GB" sz="1800" dirty="0" smtClean="0">
                          <a:effectLst/>
                        </a:rPr>
                        <a:t>4</a:t>
                      </a:r>
                      <a:endParaRPr lang="bg-BG" sz="1800" dirty="0" smtClean="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  <a:tr h="611020">
                <a:tc gridSpan="3">
                  <a:txBody>
                    <a:bodyPr/>
                    <a:lstStyle/>
                    <a:p>
                      <a:pPr indent="-226695"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WP8 </a:t>
                      </a:r>
                      <a:r>
                        <a:rPr lang="bg-BG" sz="1800" dirty="0" smtClean="0">
                          <a:effectLst/>
                        </a:rPr>
                        <a:t>Експлоатация</a:t>
                      </a:r>
                      <a:endParaRPr lang="en-US" sz="1800" dirty="0">
                        <a:solidFill>
                          <a:srgbClr val="FFFF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62642">
                <a:tc>
                  <a:txBody>
                    <a:bodyPr/>
                    <a:lstStyle/>
                    <a:p>
                      <a:pPr indent="-226695"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T8.3 </a:t>
                      </a:r>
                      <a:r>
                        <a:rPr lang="bg-BG" sz="1800" dirty="0" smtClean="0">
                          <a:effectLst/>
                        </a:rPr>
                        <a:t>Организиране на международна </a:t>
                      </a:r>
                      <a:r>
                        <a:rPr lang="en-GB" sz="1800" dirty="0" smtClean="0">
                          <a:effectLst/>
                        </a:rPr>
                        <a:t>(</a:t>
                      </a:r>
                      <a:r>
                        <a:rPr lang="bg-BG" sz="1800" dirty="0" smtClean="0">
                          <a:effectLst/>
                        </a:rPr>
                        <a:t>заключителна</a:t>
                      </a:r>
                      <a:r>
                        <a:rPr lang="en-GB" sz="1800" dirty="0" smtClean="0">
                          <a:effectLst/>
                        </a:rPr>
                        <a:t>) </a:t>
                      </a:r>
                      <a:r>
                        <a:rPr lang="bg-BG" sz="1800" dirty="0" smtClean="0">
                          <a:effectLst/>
                        </a:rPr>
                        <a:t>конференция</a:t>
                      </a:r>
                      <a:endParaRPr lang="en-US" sz="1800" dirty="0">
                        <a:solidFill>
                          <a:srgbClr val="FFFF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M24 - Nov15</a:t>
                      </a:r>
                      <a:endParaRPr lang="en-US" sz="1800" dirty="0">
                        <a:solidFill>
                          <a:srgbClr val="FFFF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l">
                        <a:spcAft>
                          <a:spcPts val="0"/>
                        </a:spcAft>
                      </a:pPr>
                      <a:r>
                        <a:rPr lang="bg-BG" sz="1800" dirty="0" smtClean="0">
                          <a:effectLst/>
                        </a:rPr>
                        <a:t>Заключителна конференция </a:t>
                      </a:r>
                      <a:r>
                        <a:rPr lang="en-GB" sz="1800" dirty="0" smtClean="0">
                          <a:effectLst/>
                        </a:rPr>
                        <a:t>(Milestone </a:t>
                      </a:r>
                      <a:r>
                        <a:rPr lang="en-GB" sz="1800" dirty="0">
                          <a:effectLst/>
                        </a:rPr>
                        <a:t>5)</a:t>
                      </a:r>
                      <a:endParaRPr lang="en-US" sz="1800" dirty="0">
                        <a:solidFill>
                          <a:srgbClr val="FFFF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946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212877"/>
            <a:ext cx="2376264" cy="140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bg-BG" sz="3000" dirty="0" smtClean="0"/>
              <a:t>Партньорите в </a:t>
            </a:r>
            <a:r>
              <a:rPr lang="en-GB" sz="3000" dirty="0" smtClean="0"/>
              <a:t>GEOTHNK </a:t>
            </a:r>
            <a:r>
              <a:rPr lang="bg-BG" sz="3000" dirty="0" smtClean="0"/>
              <a:t>ще продължат да прилагата стратегиите си за развитие свързани с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728" y="1556792"/>
            <a:ext cx="6645424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/>
              <a:t> </a:t>
            </a:r>
            <a:endParaRPr lang="bg-BG" dirty="0" smtClean="0"/>
          </a:p>
          <a:p>
            <a:r>
              <a:rPr lang="en-GB" dirty="0" smtClean="0"/>
              <a:t>a</a:t>
            </a:r>
            <a:r>
              <a:rPr lang="en-GB" dirty="0"/>
              <a:t>) </a:t>
            </a:r>
            <a:r>
              <a:rPr lang="bg-BG" dirty="0" smtClean="0"/>
              <a:t>обучение на учители</a:t>
            </a:r>
            <a:r>
              <a:rPr lang="en-GB" dirty="0" smtClean="0"/>
              <a:t>, </a:t>
            </a:r>
            <a:r>
              <a:rPr lang="bg-BG" dirty="0" smtClean="0"/>
              <a:t>ученици, студенти и възрастни с тематично свързани материали по различни дисциплини от различни източници, </a:t>
            </a:r>
            <a:r>
              <a:rPr lang="en-GB" dirty="0" smtClean="0"/>
              <a:t> </a:t>
            </a:r>
            <a:r>
              <a:rPr lang="bg-BG" dirty="0" smtClean="0"/>
              <a:t>които изискват също критическо мислене, включително пространствено и</a:t>
            </a:r>
            <a:r>
              <a:rPr lang="en-GB" dirty="0" smtClean="0"/>
              <a:t> </a:t>
            </a:r>
            <a:endParaRPr lang="bg-BG" dirty="0" smtClean="0"/>
          </a:p>
          <a:p>
            <a:endParaRPr lang="bg-BG" dirty="0" smtClean="0"/>
          </a:p>
          <a:p>
            <a:r>
              <a:rPr lang="en-GB" dirty="0" smtClean="0"/>
              <a:t>b</a:t>
            </a:r>
            <a:r>
              <a:rPr lang="en-GB" dirty="0"/>
              <a:t>) </a:t>
            </a:r>
            <a:r>
              <a:rPr lang="bg-BG" dirty="0" smtClean="0"/>
              <a:t>напредък в изследователската дейност на най-добрите практики за</a:t>
            </a:r>
            <a:r>
              <a:rPr lang="en-GB" dirty="0" smtClean="0"/>
              <a:t> </a:t>
            </a:r>
            <a:r>
              <a:rPr lang="bg-BG" dirty="0" smtClean="0"/>
              <a:t>представяне</a:t>
            </a:r>
            <a:r>
              <a:rPr lang="en-GB" dirty="0" smtClean="0"/>
              <a:t>, </a:t>
            </a:r>
            <a:r>
              <a:rPr lang="bg-BG" dirty="0" smtClean="0"/>
              <a:t>експлоатиране и визуализация на гео-пространствена информация и свързването й с други дисциплини</a:t>
            </a:r>
            <a:r>
              <a:rPr lang="en-GB" dirty="0" smtClean="0"/>
              <a:t>, </a:t>
            </a:r>
            <a:r>
              <a:rPr lang="bg-BG" dirty="0" smtClean="0"/>
              <a:t>особено посредством създаването на семантични мрежи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1571625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289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2132433"/>
              </p:ext>
            </p:extLst>
          </p:nvPr>
        </p:nvGraphicFramePr>
        <p:xfrm>
          <a:off x="467544" y="44624"/>
          <a:ext cx="8280919" cy="65279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2333"/>
                <a:gridCol w="4608586"/>
              </a:tblGrid>
              <a:tr h="257535"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bg-BG" sz="2000" dirty="0" smtClean="0">
                          <a:effectLst/>
                        </a:rPr>
                        <a:t>Задача</a:t>
                      </a:r>
                      <a:endParaRPr lang="en-US" sz="2000" dirty="0">
                        <a:solidFill>
                          <a:srgbClr val="FFFF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bg-BG" sz="2000" dirty="0" smtClean="0">
                          <a:effectLst/>
                        </a:rPr>
                        <a:t>Индикатори за измерване </a:t>
                      </a:r>
                      <a:r>
                        <a:rPr lang="en-GB" sz="2000" dirty="0" smtClean="0">
                          <a:effectLst/>
                        </a:rPr>
                        <a:t>(</a:t>
                      </a:r>
                      <a:r>
                        <a:rPr lang="bg-BG" sz="2000" dirty="0" smtClean="0">
                          <a:effectLst/>
                        </a:rPr>
                        <a:t>брой</a:t>
                      </a:r>
                      <a:r>
                        <a:rPr lang="en-GB" sz="2000" dirty="0" smtClean="0">
                          <a:effectLst/>
                        </a:rPr>
                        <a:t>)</a:t>
                      </a:r>
                      <a:endParaRPr lang="en-US" sz="2000" dirty="0">
                        <a:solidFill>
                          <a:srgbClr val="FFFF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4937">
                <a:tc gridSpan="2">
                  <a:txBody>
                    <a:bodyPr/>
                    <a:lstStyle/>
                    <a:p>
                      <a:pPr indent="-226695"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WP2 Педагогическа рамка и  анализ на потребностите</a:t>
                      </a:r>
                      <a:endParaRPr lang="ru-RU" sz="2000" dirty="0">
                        <a:effectLst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9620">
                <a:tc>
                  <a:txBody>
                    <a:bodyPr/>
                    <a:lstStyle/>
                    <a:p>
                      <a:pPr indent="-226695" algn="l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T3.1 </a:t>
                      </a:r>
                      <a:r>
                        <a:rPr lang="ru-RU" sz="2000" dirty="0" smtClean="0">
                          <a:effectLst/>
                        </a:rPr>
                        <a:t>Изработване на обучителни пътища  за пространствено мислене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l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1. </a:t>
                      </a:r>
                      <a:r>
                        <a:rPr lang="bg-BG" sz="2000" dirty="0" smtClean="0">
                          <a:effectLst/>
                        </a:rPr>
                        <a:t>Разработване на обучителни</a:t>
                      </a:r>
                      <a:r>
                        <a:rPr lang="bg-BG" sz="2000" baseline="0" dirty="0" smtClean="0">
                          <a:effectLst/>
                        </a:rPr>
                        <a:t> пътища</a:t>
                      </a:r>
                      <a:r>
                        <a:rPr lang="en-GB" sz="2000" dirty="0" smtClean="0">
                          <a:effectLst/>
                        </a:rPr>
                        <a:t>:</a:t>
                      </a:r>
                      <a:endParaRPr lang="en-US" sz="2000" dirty="0">
                        <a:effectLst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bg-BG" sz="2000" dirty="0" smtClean="0">
                          <a:effectLst/>
                        </a:rPr>
                        <a:t>Брой </a:t>
                      </a:r>
                      <a:r>
                        <a:rPr lang="bg-BG" sz="2000" dirty="0" smtClean="0">
                          <a:effectLst/>
                        </a:rPr>
                        <a:t>учители </a:t>
                      </a:r>
                      <a:r>
                        <a:rPr lang="en-GB" sz="2000" dirty="0" smtClean="0">
                          <a:effectLst/>
                        </a:rPr>
                        <a:t>(</a:t>
                      </a:r>
                      <a:r>
                        <a:rPr lang="en-GB" sz="2000" dirty="0" smtClean="0">
                          <a:effectLst/>
                        </a:rPr>
                        <a:t>200</a:t>
                      </a:r>
                      <a:r>
                        <a:rPr lang="en-GB" sz="2000" dirty="0">
                          <a:effectLst/>
                        </a:rPr>
                        <a:t>)</a:t>
                      </a:r>
                      <a:endParaRPr lang="en-US" sz="2000" dirty="0">
                        <a:effectLst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bg-BG" sz="2000" dirty="0" smtClean="0">
                          <a:effectLst/>
                        </a:rPr>
                        <a:t>Брой </a:t>
                      </a:r>
                      <a:r>
                        <a:rPr lang="bg-BG" sz="2000" dirty="0" smtClean="0">
                          <a:effectLst/>
                        </a:rPr>
                        <a:t>ученици и студенти </a:t>
                      </a:r>
                      <a:r>
                        <a:rPr lang="en-GB" sz="2000" dirty="0" smtClean="0">
                          <a:effectLst/>
                        </a:rPr>
                        <a:t>(</a:t>
                      </a:r>
                      <a:r>
                        <a:rPr lang="en-GB" sz="2000" dirty="0" smtClean="0">
                          <a:effectLst/>
                        </a:rPr>
                        <a:t>200</a:t>
                      </a:r>
                      <a:r>
                        <a:rPr lang="en-GB" sz="2000" dirty="0">
                          <a:effectLst/>
                        </a:rPr>
                        <a:t>)</a:t>
                      </a:r>
                      <a:endParaRPr lang="en-US" sz="2000" dirty="0">
                        <a:effectLst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bg-BG" sz="2000" dirty="0" smtClean="0">
                          <a:effectLst/>
                        </a:rPr>
                        <a:t>Брой възрастни обучаеми </a:t>
                      </a:r>
                      <a:r>
                        <a:rPr lang="en-GB" sz="2000" dirty="0" smtClean="0">
                          <a:effectLst/>
                        </a:rPr>
                        <a:t>(&gt;</a:t>
                      </a:r>
                      <a:r>
                        <a:rPr lang="en-GB" sz="2000" dirty="0">
                          <a:effectLst/>
                        </a:rPr>
                        <a:t>200)</a:t>
                      </a:r>
                      <a:endParaRPr lang="en-US" sz="2000" dirty="0">
                        <a:effectLst/>
                      </a:endParaRPr>
                    </a:p>
                    <a:p>
                      <a:pPr indent="-226695" algn="l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2. </a:t>
                      </a:r>
                      <a:r>
                        <a:rPr lang="bg-BG" sz="2000" dirty="0" smtClean="0">
                          <a:effectLst/>
                        </a:rPr>
                        <a:t>Брой обучителни пътища,</a:t>
                      </a:r>
                      <a:r>
                        <a:rPr lang="bg-BG" sz="2000" baseline="0" dirty="0" smtClean="0">
                          <a:effectLst/>
                        </a:rPr>
                        <a:t> генерирани от ползватели </a:t>
                      </a:r>
                      <a:r>
                        <a:rPr lang="en-GB" sz="2000" dirty="0" smtClean="0">
                          <a:effectLst/>
                        </a:rPr>
                        <a:t>(200</a:t>
                      </a:r>
                      <a:r>
                        <a:rPr lang="en-GB" sz="2000" dirty="0">
                          <a:effectLst/>
                        </a:rPr>
                        <a:t>)</a:t>
                      </a:r>
                      <a:endParaRPr lang="en-US" sz="2000" dirty="0">
                        <a:solidFill>
                          <a:srgbClr val="FFFF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69873">
                <a:tc>
                  <a:txBody>
                    <a:bodyPr/>
                    <a:lstStyle/>
                    <a:p>
                      <a:pPr indent="-226695" algn="l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T3.3 </a:t>
                      </a:r>
                      <a:r>
                        <a:rPr lang="bg-BG" sz="2000" dirty="0" smtClean="0">
                          <a:effectLst/>
                        </a:rPr>
                        <a:t>Формулиране на обучителни сценарии за </a:t>
                      </a:r>
                      <a:r>
                        <a:rPr lang="en-GB" sz="2000" dirty="0" smtClean="0">
                          <a:effectLst/>
                        </a:rPr>
                        <a:t>GEOTHNK</a:t>
                      </a:r>
                      <a:endParaRPr lang="en-US" sz="2000" dirty="0">
                        <a:solidFill>
                          <a:srgbClr val="FFFF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l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3. </a:t>
                      </a:r>
                      <a:r>
                        <a:rPr lang="bg-BG" sz="2000" dirty="0" smtClean="0">
                          <a:effectLst/>
                        </a:rPr>
                        <a:t>Брой </a:t>
                      </a:r>
                      <a:r>
                        <a:rPr lang="bg-BG" sz="2000" dirty="0" smtClean="0">
                          <a:effectLst/>
                        </a:rPr>
                        <a:t>сценарии </a:t>
                      </a:r>
                      <a:r>
                        <a:rPr lang="en-GB" sz="2000" dirty="0" smtClean="0">
                          <a:effectLst/>
                        </a:rPr>
                        <a:t>(</a:t>
                      </a:r>
                      <a:r>
                        <a:rPr lang="en-GB" sz="2000" dirty="0" smtClean="0">
                          <a:effectLst/>
                        </a:rPr>
                        <a:t>30-40</a:t>
                      </a:r>
                      <a:r>
                        <a:rPr lang="en-GB" sz="2000" dirty="0">
                          <a:effectLst/>
                        </a:rPr>
                        <a:t>)</a:t>
                      </a:r>
                      <a:endParaRPr lang="en-US" sz="2000" dirty="0">
                        <a:solidFill>
                          <a:srgbClr val="FFFF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5178">
                <a:tc gridSpan="2">
                  <a:txBody>
                    <a:bodyPr/>
                    <a:lstStyle/>
                    <a:p>
                      <a:pPr indent="-226695" algn="l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WP5 </a:t>
                      </a:r>
                      <a:r>
                        <a:rPr lang="bg-BG" sz="2000" dirty="0" smtClean="0">
                          <a:effectLst/>
                        </a:rPr>
                        <a:t>Прилагане и тестване</a:t>
                      </a:r>
                      <a:endParaRPr lang="en-US" sz="2000" dirty="0">
                        <a:solidFill>
                          <a:srgbClr val="FFFF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69873">
                <a:tc>
                  <a:txBody>
                    <a:bodyPr/>
                    <a:lstStyle/>
                    <a:p>
                      <a:pPr marL="0" marR="0" indent="-22669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effectLst/>
                        </a:rPr>
                        <a:t>T5.4 </a:t>
                      </a:r>
                      <a:r>
                        <a:rPr lang="ru-RU" sz="2000" dirty="0" smtClean="0">
                          <a:effectLst/>
                        </a:rPr>
                        <a:t>Организиране на дейностите по прилагане </a:t>
                      </a:r>
                      <a:r>
                        <a:rPr lang="en-GB" sz="2000" dirty="0" smtClean="0">
                          <a:effectLst/>
                        </a:rPr>
                        <a:t>(</a:t>
                      </a:r>
                      <a:r>
                        <a:rPr lang="bg-BG" sz="2000" dirty="0" smtClean="0">
                          <a:effectLst/>
                        </a:rPr>
                        <a:t>фаза </a:t>
                      </a:r>
                      <a:r>
                        <a:rPr lang="en-GB" sz="2000" dirty="0" smtClean="0">
                          <a:effectLst/>
                        </a:rPr>
                        <a:t>B)</a:t>
                      </a:r>
                      <a:endParaRPr lang="en-US" sz="2000" dirty="0" smtClean="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l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4. </a:t>
                      </a:r>
                      <a:r>
                        <a:rPr lang="bg-BG" sz="2000" dirty="0" smtClean="0">
                          <a:effectLst/>
                        </a:rPr>
                        <a:t>Брой тагове на ползватели </a:t>
                      </a:r>
                      <a:r>
                        <a:rPr lang="en-GB" sz="2000" dirty="0" smtClean="0">
                          <a:effectLst/>
                        </a:rPr>
                        <a:t>(2000</a:t>
                      </a:r>
                      <a:r>
                        <a:rPr lang="en-GB" sz="2000" dirty="0">
                          <a:effectLst/>
                        </a:rPr>
                        <a:t>)</a:t>
                      </a:r>
                      <a:endParaRPr lang="en-US" sz="2000" dirty="0">
                        <a:solidFill>
                          <a:srgbClr val="FFFF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5178">
                <a:tc gridSpan="2">
                  <a:txBody>
                    <a:bodyPr/>
                    <a:lstStyle/>
                    <a:p>
                      <a:pPr indent="-226695" algn="l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WP7 </a:t>
                      </a:r>
                      <a:r>
                        <a:rPr lang="bg-BG" sz="2000" dirty="0" smtClean="0">
                          <a:effectLst/>
                        </a:rPr>
                        <a:t>Разпространение</a:t>
                      </a:r>
                      <a:endParaRPr lang="en-US" sz="2000" dirty="0">
                        <a:solidFill>
                          <a:srgbClr val="FFFF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69873">
                <a:tc>
                  <a:txBody>
                    <a:bodyPr/>
                    <a:lstStyle/>
                    <a:p>
                      <a:pPr indent="-226695" algn="l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T7.2 </a:t>
                      </a:r>
                      <a:r>
                        <a:rPr lang="bg-BG" sz="2000" dirty="0" smtClean="0">
                          <a:effectLst/>
                        </a:rPr>
                        <a:t>Сайт на проекта</a:t>
                      </a:r>
                      <a:r>
                        <a:rPr lang="en-GB" sz="2000" dirty="0" smtClean="0">
                          <a:effectLst/>
                        </a:rPr>
                        <a:t>, </a:t>
                      </a:r>
                      <a:r>
                        <a:rPr lang="bg-BG" sz="2000" dirty="0" smtClean="0">
                          <a:effectLst/>
                        </a:rPr>
                        <a:t>социални медии</a:t>
                      </a:r>
                      <a:r>
                        <a:rPr lang="en-GB" sz="2000" dirty="0" smtClean="0">
                          <a:effectLst/>
                        </a:rPr>
                        <a:t> </a:t>
                      </a:r>
                      <a:endParaRPr lang="en-US" sz="2000" dirty="0">
                        <a:solidFill>
                          <a:srgbClr val="FFFF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l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5. </a:t>
                      </a:r>
                      <a:r>
                        <a:rPr lang="bg-BG" sz="2000" dirty="0" smtClean="0">
                          <a:effectLst/>
                        </a:rPr>
                        <a:t>Брой посетители</a:t>
                      </a:r>
                      <a:r>
                        <a:rPr lang="en-GB" sz="2000" dirty="0" smtClean="0">
                          <a:effectLst/>
                        </a:rPr>
                        <a:t>/</a:t>
                      </a:r>
                      <a:r>
                        <a:rPr lang="bg-BG" sz="2000" dirty="0" smtClean="0">
                          <a:effectLst/>
                        </a:rPr>
                        <a:t>месец </a:t>
                      </a:r>
                      <a:r>
                        <a:rPr lang="en-GB" sz="2000" dirty="0" smtClean="0">
                          <a:effectLst/>
                        </a:rPr>
                        <a:t> </a:t>
                      </a:r>
                      <a:r>
                        <a:rPr lang="bg-BG" sz="2000" dirty="0" smtClean="0">
                          <a:effectLst/>
                        </a:rPr>
                        <a:t>на сайта на проекта</a:t>
                      </a:r>
                      <a:r>
                        <a:rPr lang="en-GB" sz="2000" dirty="0" smtClean="0">
                          <a:effectLst/>
                        </a:rPr>
                        <a:t> </a:t>
                      </a:r>
                      <a:r>
                        <a:rPr lang="en-GB" sz="2000" dirty="0">
                          <a:effectLst/>
                        </a:rPr>
                        <a:t>(1000)</a:t>
                      </a:r>
                      <a:endParaRPr lang="en-US" sz="2000" dirty="0">
                        <a:solidFill>
                          <a:srgbClr val="FFFF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9062">
                <a:tc>
                  <a:txBody>
                    <a:bodyPr/>
                    <a:lstStyle/>
                    <a:p>
                      <a:pPr indent="-226695" algn="l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T7.5 </a:t>
                      </a:r>
                      <a:r>
                        <a:rPr lang="bg-BG" sz="2000" dirty="0" smtClean="0">
                          <a:effectLst/>
                        </a:rPr>
                        <a:t>Дейности за разпространение по места</a:t>
                      </a:r>
                      <a:endParaRPr lang="en-US" sz="2000" dirty="0">
                        <a:solidFill>
                          <a:srgbClr val="FFFF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6695" algn="l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6. </a:t>
                      </a:r>
                      <a:r>
                        <a:rPr lang="bg-BG" sz="2000" dirty="0" smtClean="0">
                          <a:effectLst/>
                        </a:rPr>
                        <a:t>Брой събития,</a:t>
                      </a:r>
                      <a:r>
                        <a:rPr lang="bg-BG" sz="2000" baseline="0" dirty="0" smtClean="0">
                          <a:effectLst/>
                        </a:rPr>
                        <a:t> организирани за разпространение</a:t>
                      </a:r>
                      <a:r>
                        <a:rPr lang="en-GB" sz="2000" dirty="0" smtClean="0">
                          <a:effectLst/>
                        </a:rPr>
                        <a:t> </a:t>
                      </a:r>
                      <a:r>
                        <a:rPr lang="en-GB" sz="2000" dirty="0">
                          <a:effectLst/>
                        </a:rPr>
                        <a:t>(10)</a:t>
                      </a:r>
                      <a:endParaRPr lang="en-US" sz="2000" dirty="0">
                        <a:solidFill>
                          <a:srgbClr val="FFFF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76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00" y="1331579"/>
            <a:ext cx="2030652" cy="1368152"/>
          </a:xfrm>
        </p:spPr>
      </p:pic>
      <p:sp>
        <p:nvSpPr>
          <p:cNvPr id="5" name="AutoShape 2" descr="data:image/jpeg;base64,/9j/4AAQSkZJRgABAQAAAQABAAD/2wCEAAkGBhQQEBQQEBQSFBUUFBUVDxUVGBAYGBYVFBcVFBYUFhUXHCYfFxojGRUUHy8gIycpLCwsFh4xNTAqNSYrLCkBCQoKDgwOGg8PGikkHBwpKSkpLCkpKSwpKSkpKSkpKSksKSksKSksLCwpLCwsLCwsLCwpLCwpKSkpKSwpLCksKv/AABEIAMoA+QMBIgACEQEDEQH/xAAcAAABBAMBAAAAAAAAAAAAAAAABAUHCAECAwb/xABNEAABAgMDBAoPBQcFAAMAAAABAAIDBBESITEFQVFhBhMWIlNxkrGy0QcXMjRSVHJzgZGTodLT8AgVM0LhFDVihMHC8SMkQ3SCoqOz/8QAGAEBAQEBAQAAAAAAAAAAAAAAAAECAwT/xAAkEQEBAQEAAgIBAwUAAAAAAAAAARECAyESMUETobEiMlFhcf/aAAwDAQACEQMRAD8AmVaxIoaKuIHHp0DSURIgaC43AAknQAKk+pV57KXZEjvmHy0F7oYbdGLSQam8wgRg1uBp3Tg4mtwG7WU9xMtwWmjntHHdzrX79g8I31hU6dFJvJJ9KxaKmri4cPZFBNaus0Ocsv1ijjdxrnH2TwWkAVdXEtMKg47TwfUCqg2kWippi4DdksDwqcdj+hXM7KoNQN8amhNYNBrNX1pxAnUqiWkWk0xcLdFA4RvrCN0UDhG+sKn1pZtK6YuBuigcI31hG6GBwjfWFUAOWwKaYt7uhgcI31hG6GBwjfcqigrYJpi3G6GBwjUboYHCNVSgtwOJNTFst0MDhAjdDA8MKp4aNAW4aNA9QTTFrd0UDwwsbooHhhVWDBoHqC2DBoHqCaYtPuigeGEbooHhhVbEMaB6gtxCbob6gmmLQ7ooHhhG6KB4YVYBCb4LfUFuITfBb6gmmLObooHhhZ3QwPDCrIILfBb6gtxAb4LfUE0xZjdBA8MLP39A4RvrCrQIDfBb6mrcS7PBbyW9SaYsuzLUE3B4PFf7glMKYa6oabxiLwRXS03hVhEszwWclvUvQbGdlESTiMBiO2m0A5pJdtQcabZDr3NMSwb1wBBGBDTFgkLlKR7bGuIoSN8NDgaOFc9CCF1VQnygKwog0scPWCFUbZY+s/NE55iN03K2eXHEQHEEjfQxdoMWGCPSCR6VUrZR39M/9iL03KVqGxCE7bGchPnI+1Q2F9Gue8B0JhDGCrnWohDRmxWVNSF7+B2KZmI8CFALxZLngTGT6ioFmzR5q2uenUuPaXyt4q320p8aDw6F7jtMZW8Vb7aV+YjtMZW8Vb7aU+Yg8Qsr23aZyt4qz2sp8xZ7TOVvFWe1lPmIPEhbBe07TWVvFWe1lPmLPabyt4qz2sp8ao8YCtwvYdpzK/irPaynxrPadyv4qz2sp8aDyIW4K9azsP5WqKyraVvpFlK01b9OHahnvFYuLf8Alyf3O9tfnx7un/nWiPCgrcFevnOxFlO0NplTZsituLI1tZ6WX4YLh2o8seLM9rKfGg80CtgV6TtS5Y8WZ7WU+NZ7U2WfFme1lPjQedBW4K9B2qMs+LM9rJ/GjtU5Z8WZ7WT+NAxArcFPfaryz4sz2kn8az2rMteLM9pJ/GgZgVsCnjtXZa8WZ7ST+NZ7V+WvF2e0k/jQNIK3BTyexvlNkOsWAGuqRXbcnhuBp3T9NLuNcMtbHY0rYe+G9sN9Wtc6JJxKvbQkAy7jS4jFA3grEfuHeS7mKwCsRjvXeSeYqix+xp9ZaGTnAJ43NDj7yU6Jr2Md6w/JZ0GJ0VQnyjBD4Tg7C4+lrg8e9oVRNlHf0z5+L03K3s7+G/yTzKoOybv2Z8/F6blKsNq9z2H5d8SfiQ4Qq58rGaMBjZFb14VSR2A4oblepNB+zxf7FncVM8rkyabH27aqbwsptjXV7ihvpTuXarxrTnWZ4J3Kh/En9rq3hZTnJMhfd2vP1meCdyofxIrM8E7lQ/iXoEK6mPP1meCdyofxItTPBHlQ/iXoEJphhtzHAnlQ+tal0zwTs35oeb0r0CE1TAHTPAu5UPTx6LkW5ngTyofWn9Cajz4dM8EeVD+JZD5ngjyofWn9CaGC3M8CeVD60F8zWu1HP+Zmf/0n9IomVWh1G7+mJaW0GrFS9Se6G63McC7VvofWtSZk/wDE7lQ9ev6onH71/gd629a0i5Zs0pCiOqQLrF2s1OCx+ryERfMcC7lM0U8JYLpnNCdyofxJXHyo/wD42Cua0ac1Vq/K72stOaCQLw2p46VzKfrchFGmJhgtOhuAGN7D7gUlgZbiPFWseQDQ3EX+njTpFysIjWiy8WjdUDMaX33LWqx358vqJSL7yi+A5aQMsRHxNqaxxfeaYYUBvN2cJwWsq1/7Qw2hZ329pfgM9dN6nPntuZCG7LEhNxmNa1lkteHXllCACKXHWo+7JEhGgy0Fscd1HiObeD/xtFMa5lOCi7s7/gSvnX9AL1auIhBWIp3rvJPMVqCiKd67yTzILKbGu9YfkM6DE5ps2Nd6w/IZ0GJzVRxnvw3+SeZVB2T9+zPn4vTcrfT34b/JPMqg7J+/Znz8XpuUqw2KQ+wZ+9f5eL/Yo8UkdgSEHZWofF4v9i59TZYqf8nuEAuxsuNTUk2SdFcG6hhxYPTXVvC89OxNrJhuN+YjR/FS8f19aTRHvhtJtRCCBWy+KQKmgoAKgXip0Lj4+89dVI9WhJpGBZaCXOcXBtbTiaUFLq4JSvQoQhcJibawX3k4AYlS2T7HdCaHZTc4kAtbTEChPp0LTbneG73dS43z8pp6QvPffb4b7Jo4Zsa4AnD9E6SmV4cQgAm0c1HaCcaUzH1Lpz3OlLUISednRCAJDjUgXX46dS1bg3mJgMFT6NaaCauLiAK5hS71YlaltXuiGtXUuqSBS64YA8SC4Gl+9PdEaOrX/kePyeT53J9M264Rph4dRrC4XXgHiN9wu48y4xcolpoW0N1RcCK6auXpJODZYBW1oNALuILZ0s0mpaCuk8PpcebOUN6DvbyRiM3pWhyodA/+Pxr037GzwW+paRpQWTYay1mtVp6aJ+iY8/Ec53dQg6laVa034ECrrjcu0vEPclhbjQgNDeetfQlzclPp3TdJuOJNTn0laTOT4rWkssvdmb3NbxnJuuv9CzeOvrExzWBLNiRGNeKjfaRmAzca6yshFcwF9ljr6t7ql5peDQ3UPpW/7FEY9rgGvpW7uaVppqpz4+pYSHRjAAAMAKDiCi7s8fgSvnYnQClJRZ2ej/oSvnYnQC9jSHgURTvXeSeZagoiHeniPMqizGxrvWH5DOgxOaa9jPesPyGdBidFpHGd/Df5J5lUHZP37M+fi9Nyt9Ofhv8AJPMqg7J+/Znz8XpuUqw2KSvs/fvj+Xi/2KNVJX2fv3x/Lxf7FlU/z+RHPLn7YSb7IswxdmFaV/yk8tDstprNRoOhK8t5RcwWG1Bd+bq1pigRyw1Gfuhp/XWvF5uuflkZp5hTjoVAG2mk0NTSwNOsYXa08h1b15r7wbUDNnOj0LvFm3MhkA73ToHHo15lfH5c9UlLZ6fxa00A7p2jUEzTcQ1oDdZBre64+mtn05qpIZgE0LsTpZStxApa16EvMo2wLd9LxiCK5gBzKdW270E0iRaoXOFalt5aDUjejfGtCcAU6BtBdU3XVz00n+q4S72m5ow0ilddeMrMWVa6poKnPfjSgNAVOup1f9BNNNdatFtBhUPOOaoAHvXGXve0X699EOF5xN+GdKYjCxlLTAMALBIvvP5tNc64vdDbDc4ua2ndudcKVuBBNwNwxvKtt+pf5DvKZUDRZJtClW0vPEfr9eb3l5tOxzDQOteegZXlq2jMMbqD2+vCqVs2QSza/wC5Ya+E8GmOF31ROvlmUOUaHaaRWlc+PuzrjLyzmilvjFlvuSfdJLcPC5QWDsklsBHhX/xCg1lYk6n4/ZDvk2K5hDCbYOoCnoGb64ndM+SMrSz3WIUeFEiGpo1wJNLzQcSeF7eJZPbYQhC2BCEIBCEIBRX2e/wJXzsToBSooq7Pv4Ep52J0AghsFEQ708R5lqCh53p4jzKos3sY71h+SzoMTqmrYv3rD8lvQYnVaRxnPw3+SeZVB2T9+zPn4vTcrfTn4b/JPMqg7J+/Znz8XpuUqw2KSvs/fvj+Xi/2KNVJX2fv3x/Lxf7FlVkZyUbEaWu9ejWvJPZQkAg0JFbxWmqhXtEy5VyReYjL9LaNGalxouHl432lMTtQGf8AM70fk40qk5qybJwOGonNxJOTWlK8QDcfS2voS2BL2LzvnnuRvRT0ge/6PkufjP3ZdocqGkmpOgHN1pvjzBiEUoR+XG8ZnC7fA6fUsxZUxi5r7VDc/uwC3O26l2F1b705thgUoMBQahx+hW7zQggZKFDaawVF4DWnnGs6V0OS72ERYwsVDQHMDaG6haG0ddpwSl8y0YuH1xLaHFDhUYKW2/ZtcI0oS2zaLvLDTXUaAD3Lz2yeXiOlojGNJiGxZF19HtcaGtDcPcvSMnWH8w9N3OsugWiHWn6RQinMrzcojOLLz3d7W83g1sShNAa4h1SuMODOmjRDiGgAbaZK4A4BxdoUmutQiXVLmfmF5Lf4hTEY1AFb9SRxYkOI23BiAh1aOZU0zW200FeieTq+pF1GUHJUxMveWQoznBxa+rYTKOGIvcB6kr3HzgFRAiOII3rjAAIrfUiIn/Y3PGXmHw2sj1DYUKKGNftZiQ6l02+JENAXhw3oNaC/MpKkJ8RBiKjGhqOMFei+us/cnWvAbF8nTZyhAixZcw2Q2RA5xdBJNWEAUYdOrObhnkpCFvrq9XaskkyBCELKhCEIBCEIBRT2fvwJTzsToBSson+0B+BKedidAIIZBWXneniPMk8SYsmlCToC2bHDmnNQGoKqLR7F+9Yfkt6DE6pq2L96w/Jb0GJ1Wkcpz8N3knmVQNk/fsz5+L03K385+G7yTzKoGyfv2Z8/F6blKsNikr7P374/l4v9ijVSP2BYwZlYvdcBLxScTnZmCyqzRNLymaNNuiOcN7tdd5StXDPXVxf52mJzbaWe4IqP4q/0+uPi91LhicOviXk8nl31GbSaI1kIl1Lz3I6tAXOBEeXFwFrTeANVK4JTElQ4Xk18IVB92bUuMcth9zWtNLiADnIzlcuZEd4kxZGBqRgM12c4LEtHti8UIxxwN4xSGDCERwtV/NWobmpWpIqK0TkxgaKAADVQC+8+9Xrn4/8AQk+7tBbqucbte+W0GTcBQvzg0YAAbrwQa4pwhSrnYCg0m79fcu33a6mLa+nnWpz3nqfwvszxMmn8ryNNS8n0XrlEjuhAgOhmlSd64AVNaE2rz9akvn2PZvaXnEtvoNOmvo06Egbhcu3PN++4zbSWFPB535aTXemrcSaAAZjxLRtpjyGtNkkkN3tNJIvuqb/TgljWho0LSDHtEgA3Z6G9dNn+Bq6A14tFoJp+ahpTMaaClEhJwH1Flpe0i3mcCMMPR7lzc2l49I0/qsw30NtuPPTMfTXiW+PJ8aPQwp0tufePCzjjAx4x+qWg1TNLzAeKjHONCVSkaybJ7k4ajo4jz8a79cyzY1uHBCELg0EIQgEIQgFE32gvwJTzsToBSyol+0If9CU89E6AQRDIQ2OraIBIoamlRUG4+haT7WguskGoNSLxhhXOkoKHG48RVRaXYv3rD8lvQYnVNWxfvWH5LegxOq0jlOfhu8k8yqBsm79mfPxem5W/m/w3eSeZVA2T9+zPn4vTcpVhsUhdg0Vyr/Lxf7FHqkLsGuAyoSbgJeLUn/wuXf8AbVqwhK0AqanAdzzVPV9DEN1sB19MWg1HESDhxfQ5zMzZubjzceteBhtNx7DSRTWTSg1n6zprLA91CWE1u34rU0vpYONnPUf0USznB1aPNa2u4vzX1cnCG+oBoRoBpXQMCcf6rrzvHuxfpxlZQMa2rRaApW4m8m4ENGmlwTtLSoaLcTHRo/VZlpUMFt+Iw/h/Vc3OMZ1Bc0e7Wda7+Px3fl19qP2p7zRgpr6zmW37JExte9yTzE7TeQrgMXaTq60hmI7g1xtOrQ5zoXX5e8iW4DMvBtOvBPuzX8VPSSukSAIgtMuOfXqOvWuEtO03r7xhXRx6Quj2GEbTbwfqh617PXUxITEZj6QuAkofgN9Q4ubmTpGgiILbMefUdetIvorx9c3io5gNYKXNHqF/6rhGY5j9sZQtodtbfV1KUc3NaAGfGgC5zrSd9WrcLsxwK1hTYAsv7nTjTrXLfYXw4hFHs0a7xoKdIEcRG6NIzgpmk45iMa8tc0mu9cKOF5AqMxoK01rEUFr2xWtqW1Gu+6nvK7ePu81fr1XsJWLaYCccDxi4+8LqmPJmUYjmuswgaOF22MFKgVzaedO8tEc5oL22DnbUOp6QtdZvpqfTqhCFlQhCEAok+0L3vKeeidAKW1Ef2h+95Tz0ToBBCYKy43HiK5grJNx4lUWq2Ld6w/Jb0GJ1TTsW71h+S3oMTstI5TQ3juIqoOyjv2Z8/F6blb+Z7h3EVUDZR39M/wDYi9NylWGtSB2EILX5Uo4A0gxHCukFtCo/XvewtELcpEjxeLpPgZlz7981Vg5qYsDjwN9PSQCm6Th7Y6jrLqb5xIBObMYYpeaY1SnJ4LmmvcnMa1rjn9H0Eurm9Q/oF4518fWe2HL9kZ4DNFzW1OrC9OcvKhgtvoCMB4I0DX/jjzLy4hi2/Hm1DWuZJjO0NHu/Vejx+Oz3001tmM7Q0fXr5lympwUsQ+5znwv051icmQd4zuRifC/TnSRb66/EAucyN47yTzLohYly6lN9Urk5qm8f3Jw1fokgbSrdF3oze6iF7Jc+mZS+IDCdVt4P1Q69a6RpcRG2m0rnBpf/AAlJpSapvH3tNw1fp9cXZzTCdUXtP1Q9a6eu57Ujhwg1tkAAC6lMNVEimoNjfDCoxLrjhS80pgnyNBEQW2Y59eo6Dr+giP8AnqXk65vFT6NkGI0Gy9xGFP8AUdxeEnBsatNd7SMDXCiIEgRV4qRrrdppp+ta7Q5fbK17kd0f6DWmXrJ7GZeO6Gdsbhao8UxADcdGdPcPK4IrtcXXRtdGYHX7kgbKmEA12e+us3kH10+r8OaahzXOaQamhAtDQV5/1Pj1ZVno7QZ204NsRG1FaubQZricxvw1FKUllp9rzS8HX70qXoll+mwhCFQKIvtEn/byfnonQCl1RB9ovveT89E6AQQiCsk3LmCsk3KotfsW71h+S3oMTqmrYv3rD8lvQYnVaRzme4dxFVA2Ud/TP/Yi9Nyt/M9w7iKqBso7+mf+xF6blKsNa952F2g5Tvr+BEwaHHFuYgrwakPsFNJyrcCf9vFuH/hc+vpU/wAEGl5c6tLILQCNVAB705y8uIYtvx5tQ0lZgS4hi2/Hm1DWuVHRXVNzR7v1XPx+PP6qjBrFdU3NHu/VcJqcqLDLmj3/AKc6JyaqLDLmj3/okq311+IMIWaIouaMISLKGUxBItMcW2XOc4flDbIwONS4DEJONkbKkWIure4ilq0Box9Wk0QLZqF+YYjEaR1jrScFKJGebGaXMrQOLTUUNQAeZw15jQpJlmE9rLUEOJqKtAJxrfdeL6VXbjv8VmxulkpNgCw/ucxObUdXMmHJs1Ec6kRj2b2u/tY1GFfSnNd5cC94MJ1ReD9UPWuv7O2JR9eOmfUdH16G1024Ms0JFbtWN3Fhxc20rGfDdVwcAfCBvOga109delPQFLh6F0lIFo1pvWn1uGbiBv4/SsS0AxBW8N/+R1fw8/EnFrABQCgGAWe+89RftrFhBwocE0x4JhuocD3J/odaeVpGgh4LXCoK8fk8c6ivPzMAGjyXCxeLJcMKG+mIuFxu0pdkXLG3WmusAtwsuDiRpNMMy5xoBYaG8flOnUdaRTDHgjahTCtC0VNc9cw99V5+OrxcqT09MhN0jlOtGxQGONA0FzTaOr03JTNRIjabWwPxtVdZ0Up7/UvXLL9NFCh/7Rne8n56J0ApRMeNUHaxgQW226RR1ql+Bu1qJ/tBxXulZQxGWDt8SgtB121ihqPV6FRCYK2quYKzVVFtNjHesPyW9BidU17Ge9Yfks6DE6LSOcz3DuIqoGyjv6Z8/F6blb6a7h3EVUHZR39M+fi9NylWGte77Dk1tU/EeMRKx7Oe/e0uXhF2lJ18J1uE97HUpaY5zTTRULKrNyeyIuiww4lwLt9UQzdZJJIDQWUN1DevQfekOlKNpouVUd0834zM+1i9aN0014zMe1i9a1sRaz7wheCz1Bc5nKUMMcWtbUNcW3DEA0u41VfdNNeMzHtYvWjdNNeMzHtYvWnoTxuriaHciH8CN1cTQ7kQ/gUD7p5vxmZ9rF60bp5vxmZ9rF61PRieN1kTQ7kQ/gXWBsoca2nObhT/AEmmunBl2ZQFunm/GZn2sXrRunm/GZn2sXrT0YnZuyh7bmtIFThDhDHPSws7q4mh3Ih/AoI3TzfjMz7WL1o3TzfjMz7WL1p6MTs7ZS84tJ44cL4E45Cy7tsWzFFG2Sb2QheCKX2NZVed0834zM+1i9aN0834zM+1i9auwxaX9pg6vVC+FbCchaf/AM/hVWN0034zMe1i9aN0014zMe1i9aaLUNyhDGDiPSz4UnGWTnb/APbD+BVf3TTXjMx7WL1o3TTXjMx7WL1p6FqvvKH4TvWzqWPvOH4TvWzqVV90014zMe1i9aN0014zMe1i9aehad2UIZxcTxlnwrMPKEIVuB1kNrhpACqxunmvGZj2sXrRummvGZj2kTrU9C1Lp6CaEtYaXiobcdI0Lf72ZqVU90014zMe0idazummvGZj2kTrV9CyuWdkNh7GsJa1wNSACLVQBU2TS6qjPswZVMeUl6kmzMxA0kAEjamahdWuZRuNk814zMe0idaTzmVY0agjRYkSlbNtznUrjSpuT0OIK2quVVsCoq3WxnvWH5DOgxOibNjXesPyGdBic1plzmYZcxzRiWuA4yCB71U/sgZMdByhGJBAiPdFZXREJJHGHWmnW0jMraLyOzPYRLzw/wBSGXGpN1Aa53Ndi0mgrcWml4relhFVkKZI3YTgE3RJpmr/AGr/AH228y59pKDw0zyJb5yzjWofQpfPYSg8NM8iW+ctT2FIXCzHJlvmpiaiJClztKQ+EmOTLfNWO0ozhI/JlvmpiokQpa7SjOEj8mX+as9pRnCR+TL/ADUxNRIhS12lGcJH5Mv81Z7SjOEj8mX+amKiRClvtKM4SPyZf5qO0pD4SY5Mt81MTUSLKlrtKw+EmOTLfNR2lYfCTHJlvmpiolQpa7SsPhJjky3zUdpWHwkxyZb5qYaiVZUs9pWHwkxyZb5qO0tD4SY5Mt85METIUs9paHwkxyZb5yO0tD4SZ5Mt85METLKljtLw+EmeTK/OWe0tD4SZ5Mt85METLKlntLQ+EmOTLfOR2lofCzHJlvnJhqJllSyOwtD4WY5Et85Z7SsLhZnkS3zkwRNVLMkZNfMx4cCGKuiODRqriToAFSTmAKk9vYUhcLMHVZlh79tK9xsM7HEtJm0GOLiKEuLXOcM4LhQBulrRfgSRcmJr2WR4NmAwCtKVbXGye5rrs2UsQhaZBKZMoRS5xGYY6ynp2CZ43dHjKoQ7UjakrQikm0o2pK0IEm1I2lK0IEm0o2lK0IEm0o2lK0IEm1I2pK0IEm1I2pK0KBJtSNqStCBJtSNqStCBJtSNqStCBJtSNqStCBJtSNqStCoS7SjaUqWUCTal2lnlh1Z+vjXVCB6YahZWsLBbI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hQQEBQQEBQSFBUUFBUVDxUVGBAYGBYVFBcVFBYUFhUXHCYfFxojGRUUHy8gIycpLCwsFh4xNTAqNSYrLCkBCQoKDgwOGg8PGikkHBwpKSkpLCkpKSwpKSkpKSkpKSksKSksKSksLCwpLCwsLCwsLCwpLCwpKSkpKSwpLCksKv/AABEIAMoA+QMBIgACEQEDEQH/xAAcAAABBAMBAAAAAAAAAAAAAAAABAUHCAECAwb/xABNEAABAgMDBAoPBQcFAAMAAAABAAIDBBESITEFQVFhBhMWIlNxkrGy0QcXMjRSVHJzgZGTodLT8AgVM0LhFDVihMHC8SMkQ3SCoqOz/8QAGAEBAQEBAQAAAAAAAAAAAAAAAAECAwT/xAAkEQEBAQEAAgIBAwUAAAAAAAAAARECAyESMUETobEiMlFhcf/aAAwDAQACEQMRAD8AmVaxIoaKuIHHp0DSURIgaC43AAknQAKk+pV57KXZEjvmHy0F7oYbdGLSQam8wgRg1uBp3Tg4mtwG7WU9xMtwWmjntHHdzrX79g8I31hU6dFJvJJ9KxaKmri4cPZFBNaus0Ocsv1ijjdxrnH2TwWkAVdXEtMKg47TwfUCqg2kWippi4DdksDwqcdj+hXM7KoNQN8amhNYNBrNX1pxAnUqiWkWk0xcLdFA4RvrCN0UDhG+sKn1pZtK6YuBuigcI31hG6GBwjfWFUAOWwKaYt7uhgcI31hG6GBwjfcqigrYJpi3G6GBwjUboYHCNVSgtwOJNTFst0MDhAjdDA8MKp4aNAW4aNA9QTTFrd0UDwwsbooHhhVWDBoHqC2DBoHqCaYtPuigeGEbooHhhVbEMaB6gtxCbob6gmmLQ7ooHhhG6KB4YVYBCb4LfUFuITfBb6gmmLObooHhhZ3QwPDCrIILfBb6gtxAb4LfUE0xZjdBA8MLP39A4RvrCrQIDfBb6mrcS7PBbyW9SaYsuzLUE3B4PFf7glMKYa6oabxiLwRXS03hVhEszwWclvUvQbGdlESTiMBiO2m0A5pJdtQcabZDr3NMSwb1wBBGBDTFgkLlKR7bGuIoSN8NDgaOFc9CCF1VQnygKwog0scPWCFUbZY+s/NE55iN03K2eXHEQHEEjfQxdoMWGCPSCR6VUrZR39M/9iL03KVqGxCE7bGchPnI+1Q2F9Gue8B0JhDGCrnWohDRmxWVNSF7+B2KZmI8CFALxZLngTGT6ioFmzR5q2uenUuPaXyt4q320p8aDw6F7jtMZW8Vb7aV+YjtMZW8Vb7aU+Yg8Qsr23aZyt4qz2sp8xZ7TOVvFWe1lPmIPEhbBe07TWVvFWe1lPmLPabyt4qz2sp8ao8YCtwvYdpzK/irPaynxrPadyv4qz2sp8aDyIW4K9azsP5WqKyraVvpFlK01b9OHahnvFYuLf8Alyf3O9tfnx7un/nWiPCgrcFevnOxFlO0NplTZsituLI1tZ6WX4YLh2o8seLM9rKfGg80CtgV6TtS5Y8WZ7WU+NZ7U2WfFme1lPjQedBW4K9B2qMs+LM9rJ/GjtU5Z8WZ7WT+NAxArcFPfaryz4sz2kn8az2rMteLM9pJ/GgZgVsCnjtXZa8WZ7ST+NZ7V+WvF2e0k/jQNIK3BTyexvlNkOsWAGuqRXbcnhuBp3T9NLuNcMtbHY0rYe+G9sN9Wtc6JJxKvbQkAy7jS4jFA3grEfuHeS7mKwCsRjvXeSeYqix+xp9ZaGTnAJ43NDj7yU6Jr2Md6w/JZ0GJ0VQnyjBD4Tg7C4+lrg8e9oVRNlHf0z5+L03K3s7+G/yTzKoOybv2Z8/F6blKsNq9z2H5d8SfiQ4Qq58rGaMBjZFb14VSR2A4oblepNB+zxf7FncVM8rkyabH27aqbwsptjXV7ihvpTuXarxrTnWZ4J3Kh/En9rq3hZTnJMhfd2vP1meCdyofxIrM8E7lQ/iXoEK6mPP1meCdyofxItTPBHlQ/iXoEJphhtzHAnlQ+tal0zwTs35oeb0r0CE1TAHTPAu5UPTx6LkW5ngTyofWn9Cajz4dM8EeVD+JZD5ngjyofWn9CaGC3M8CeVD60F8zWu1HP+Zmf/0n9IomVWh1G7+mJaW0GrFS9Se6G63McC7VvofWtSZk/wDE7lQ9ev6onH71/gd629a0i5Zs0pCiOqQLrF2s1OCx+ryERfMcC7lM0U8JYLpnNCdyofxJXHyo/wD42Cua0ac1Vq/K72stOaCQLw2p46VzKfrchFGmJhgtOhuAGN7D7gUlgZbiPFWseQDQ3EX+njTpFysIjWiy8WjdUDMaX33LWqx358vqJSL7yi+A5aQMsRHxNqaxxfeaYYUBvN2cJwWsq1/7Qw2hZ329pfgM9dN6nPntuZCG7LEhNxmNa1lkteHXllCACKXHWo+7JEhGgy0Fscd1HiObeD/xtFMa5lOCi7s7/gSvnX9AL1auIhBWIp3rvJPMVqCiKd67yTzILKbGu9YfkM6DE5ps2Nd6w/IZ0GJzVRxnvw3+SeZVB2T9+zPn4vTcrfT34b/JPMqg7J+/Znz8XpuUqw2KQ+wZ+9f5eL/Yo8UkdgSEHZWofF4v9i59TZYqf8nuEAuxsuNTUk2SdFcG6hhxYPTXVvC89OxNrJhuN+YjR/FS8f19aTRHvhtJtRCCBWy+KQKmgoAKgXip0Lj4+89dVI9WhJpGBZaCXOcXBtbTiaUFLq4JSvQoQhcJibawX3k4AYlS2T7HdCaHZTc4kAtbTEChPp0LTbneG73dS43z8pp6QvPffb4b7Jo4Zsa4AnD9E6SmV4cQgAm0c1HaCcaUzH1Lpz3OlLUISednRCAJDjUgXX46dS1bg3mJgMFT6NaaCauLiAK5hS71YlaltXuiGtXUuqSBS64YA8SC4Gl+9PdEaOrX/kePyeT53J9M264Rph4dRrC4XXgHiN9wu48y4xcolpoW0N1RcCK6auXpJODZYBW1oNALuILZ0s0mpaCuk8PpcebOUN6DvbyRiM3pWhyodA/+Pxr037GzwW+paRpQWTYay1mtVp6aJ+iY8/Ec53dQg6laVa034ECrrjcu0vEPclhbjQgNDeetfQlzclPp3TdJuOJNTn0laTOT4rWkssvdmb3NbxnJuuv9CzeOvrExzWBLNiRGNeKjfaRmAzca6yshFcwF9ljr6t7ql5peDQ3UPpW/7FEY9rgGvpW7uaVppqpz4+pYSHRjAAAMAKDiCi7s8fgSvnYnQClJRZ2ej/oSvnYnQC9jSHgURTvXeSeZagoiHeniPMqizGxrvWH5DOgxOaa9jPesPyGdBidFpHGd/Df5J5lUHZP37M+fi9Nyt9Ofhv8AJPMqg7J+/Znz8XpuUqw2KSvs/fvj+Xi/2KNVJX2fv3x/Lxf7FlU/z+RHPLn7YSb7IswxdmFaV/yk8tDstprNRoOhK8t5RcwWG1Bd+bq1pigRyw1Gfuhp/XWvF5uuflkZp5hTjoVAG2mk0NTSwNOsYXa08h1b15r7wbUDNnOj0LvFm3MhkA73ToHHo15lfH5c9UlLZ6fxa00A7p2jUEzTcQ1oDdZBre64+mtn05qpIZgE0LsTpZStxApa16EvMo2wLd9LxiCK5gBzKdW270E0iRaoXOFalt5aDUjejfGtCcAU6BtBdU3XVz00n+q4S72m5ow0ilddeMrMWVa6poKnPfjSgNAVOup1f9BNNNdatFtBhUPOOaoAHvXGXve0X699EOF5xN+GdKYjCxlLTAMALBIvvP5tNc64vdDbDc4ua2ndudcKVuBBNwNwxvKtt+pf5DvKZUDRZJtClW0vPEfr9eb3l5tOxzDQOteegZXlq2jMMbqD2+vCqVs2QSza/wC5Ya+E8GmOF31ROvlmUOUaHaaRWlc+PuzrjLyzmilvjFlvuSfdJLcPC5QWDsklsBHhX/xCg1lYk6n4/ZDvk2K5hDCbYOoCnoGb64ndM+SMrSz3WIUeFEiGpo1wJNLzQcSeF7eJZPbYQhC2BCEIBCEIBRX2e/wJXzsToBSooq7Pv4Ep52J0AghsFEQ708R5lqCh53p4jzKos3sY71h+SzoMTqmrYv3rD8lvQYnVaRxnPw3+SeZVB2T9+zPn4vTcrfTn4b/JPMqg7J+/Znz8XpuUqw2KSvs/fvj+Xi/2KNVJX2fv3x/Lxf7FlVkZyUbEaWu9ejWvJPZQkAg0JFbxWmqhXtEy5VyReYjL9LaNGalxouHl432lMTtQGf8AM70fk40qk5qybJwOGonNxJOTWlK8QDcfS2voS2BL2LzvnnuRvRT0ge/6PkufjP3ZdocqGkmpOgHN1pvjzBiEUoR+XG8ZnC7fA6fUsxZUxi5r7VDc/uwC3O26l2F1b705thgUoMBQahx+hW7zQggZKFDaawVF4DWnnGs6V0OS72ERYwsVDQHMDaG6haG0ddpwSl8y0YuH1xLaHFDhUYKW2/ZtcI0oS2zaLvLDTXUaAD3Lz2yeXiOlojGNJiGxZF19HtcaGtDcPcvSMnWH8w9N3OsugWiHWn6RQinMrzcojOLLz3d7W83g1sShNAa4h1SuMODOmjRDiGgAbaZK4A4BxdoUmutQiXVLmfmF5Lf4hTEY1AFb9SRxYkOI23BiAh1aOZU0zW200FeieTq+pF1GUHJUxMveWQoznBxa+rYTKOGIvcB6kr3HzgFRAiOII3rjAAIrfUiIn/Y3PGXmHw2sj1DYUKKGNftZiQ6l02+JENAXhw3oNaC/MpKkJ8RBiKjGhqOMFei+us/cnWvAbF8nTZyhAixZcw2Q2RA5xdBJNWEAUYdOrObhnkpCFvrq9XaskkyBCELKhCEIBCEIBRT2fvwJTzsToBSson+0B+BKedidAIIZBWXneniPMk8SYsmlCToC2bHDmnNQGoKqLR7F+9Yfkt6DE6pq2L96w/Jb0GJ1Wkcpz8N3knmVQNk/fsz5+L03K385+G7yTzKoGyfv2Z8/F6blKsNikr7P374/l4v9ijVSP2BYwZlYvdcBLxScTnZmCyqzRNLymaNNuiOcN7tdd5StXDPXVxf52mJzbaWe4IqP4q/0+uPi91LhicOviXk8nl31GbSaI1kIl1Lz3I6tAXOBEeXFwFrTeANVK4JTElQ4Xk18IVB92bUuMcth9zWtNLiADnIzlcuZEd4kxZGBqRgM12c4LEtHti8UIxxwN4xSGDCERwtV/NWobmpWpIqK0TkxgaKAADVQC+8+9Xrn4/8AQk+7tBbqucbte+W0GTcBQvzg0YAAbrwQa4pwhSrnYCg0m79fcu33a6mLa+nnWpz3nqfwvszxMmn8ryNNS8n0XrlEjuhAgOhmlSd64AVNaE2rz9akvn2PZvaXnEtvoNOmvo06Egbhcu3PN++4zbSWFPB535aTXemrcSaAAZjxLRtpjyGtNkkkN3tNJIvuqb/TgljWho0LSDHtEgA3Z6G9dNn+Bq6A14tFoJp+ahpTMaaClEhJwH1Flpe0i3mcCMMPR7lzc2l49I0/qsw30NtuPPTMfTXiW+PJ8aPQwp0tufePCzjjAx4x+qWg1TNLzAeKjHONCVSkaybJ7k4ajo4jz8a79cyzY1uHBCELg0EIQgEIQgFE32gvwJTzsToBSyol+0If9CU89E6AQRDIQ2OraIBIoamlRUG4+haT7WguskGoNSLxhhXOkoKHG48RVRaXYv3rD8lvQYnVNWxfvWH5LegxOq0jlOfhu8k8yqBsm79mfPxem5W/m/w3eSeZVA2T9+zPn4vTcpVhsUhdg0Vyr/Lxf7FHqkLsGuAyoSbgJeLUn/wuXf8AbVqwhK0AqanAdzzVPV9DEN1sB19MWg1HESDhxfQ5zMzZubjzceteBhtNx7DSRTWTSg1n6zprLA91CWE1u34rU0vpYONnPUf0USznB1aPNa2u4vzX1cnCG+oBoRoBpXQMCcf6rrzvHuxfpxlZQMa2rRaApW4m8m4ENGmlwTtLSoaLcTHRo/VZlpUMFt+Iw/h/Vc3OMZ1Bc0e7Wda7+Px3fl19qP2p7zRgpr6zmW37JExte9yTzE7TeQrgMXaTq60hmI7g1xtOrQ5zoXX5e8iW4DMvBtOvBPuzX8VPSSukSAIgtMuOfXqOvWuEtO03r7xhXRx6Quj2GEbTbwfqh617PXUxITEZj6QuAkofgN9Q4ubmTpGgiILbMefUdetIvorx9c3io5gNYKXNHqF/6rhGY5j9sZQtodtbfV1KUc3NaAGfGgC5zrSd9WrcLsxwK1hTYAsv7nTjTrXLfYXw4hFHs0a7xoKdIEcRG6NIzgpmk45iMa8tc0mu9cKOF5AqMxoK01rEUFr2xWtqW1Gu+6nvK7ePu81fr1XsJWLaYCccDxi4+8LqmPJmUYjmuswgaOF22MFKgVzaedO8tEc5oL22DnbUOp6QtdZvpqfTqhCFlQhCEAok+0L3vKeeidAKW1Ef2h+95Tz0ToBBCYKy43HiK5grJNx4lUWq2Ld6w/Jb0GJ1TTsW71h+S3oMTstI5TQ3juIqoOyjv2Z8/F6blb+Z7h3EVUDZR39M/wDYi9NylWGtSB2EILX5Uo4A0gxHCukFtCo/XvewtELcpEjxeLpPgZlz7981Vg5qYsDjwN9PSQCm6Th7Y6jrLqb5xIBObMYYpeaY1SnJ4LmmvcnMa1rjn9H0Eurm9Q/oF4518fWe2HL9kZ4DNFzW1OrC9OcvKhgtvoCMB4I0DX/jjzLy4hi2/Hm1DWuZJjO0NHu/Vejx+Oz3001tmM7Q0fXr5lympwUsQ+5znwv051icmQd4zuRifC/TnSRb66/EAucyN47yTzLohYly6lN9Urk5qm8f3Jw1fokgbSrdF3oze6iF7Jc+mZS+IDCdVt4P1Q69a6RpcRG2m0rnBpf/AAlJpSapvH3tNw1fp9cXZzTCdUXtP1Q9a6eu57Ujhwg1tkAAC6lMNVEimoNjfDCoxLrjhS80pgnyNBEQW2Y59eo6Dr+giP8AnqXk65vFT6NkGI0Gy9xGFP8AUdxeEnBsatNd7SMDXCiIEgRV4qRrrdppp+ta7Q5fbK17kd0f6DWmXrJ7GZeO6Gdsbhao8UxADcdGdPcPK4IrtcXXRtdGYHX7kgbKmEA12e+us3kH10+r8OaahzXOaQamhAtDQV5/1Pj1ZVno7QZ204NsRG1FaubQZricxvw1FKUllp9rzS8HX70qXoll+mwhCFQKIvtEn/byfnonQCl1RB9ovveT89E6AQQiCsk3LmCsk3KotfsW71h+S3oMTqmrYv3rD8lvQYnVaRzme4dxFVA2Ud/TP/Yi9Nyt/M9w7iKqBso7+mf+xF6blKsNa952F2g5Tvr+BEwaHHFuYgrwakPsFNJyrcCf9vFuH/hc+vpU/wAEGl5c6tLILQCNVAB705y8uIYtvx5tQ0lZgS4hi2/Hm1DWuVHRXVNzR7v1XPx+PP6qjBrFdU3NHu/VcJqcqLDLmj3/AKc6JyaqLDLmj3/okq311+IMIWaIouaMISLKGUxBItMcW2XOc4flDbIwONS4DEJONkbKkWIure4ilq0Box9Wk0QLZqF+YYjEaR1jrScFKJGebGaXMrQOLTUUNQAeZw15jQpJlmE9rLUEOJqKtAJxrfdeL6VXbjv8VmxulkpNgCw/ucxObUdXMmHJs1Ec6kRj2b2u/tY1GFfSnNd5cC94MJ1ReD9UPWuv7O2JR9eOmfUdH16G1024Ms0JFbtWN3Fhxc20rGfDdVwcAfCBvOga109delPQFLh6F0lIFo1pvWn1uGbiBv4/SsS0AxBW8N/+R1fw8/EnFrABQCgGAWe+89RftrFhBwocE0x4JhuocD3J/odaeVpGgh4LXCoK8fk8c6ivPzMAGjyXCxeLJcMKG+mIuFxu0pdkXLG3WmusAtwsuDiRpNMMy5xoBYaG8flOnUdaRTDHgjahTCtC0VNc9cw99V5+OrxcqT09MhN0jlOtGxQGONA0FzTaOr03JTNRIjabWwPxtVdZ0Up7/UvXLL9NFCh/7Rne8n56J0ApRMeNUHaxgQW226RR1ql+Bu1qJ/tBxXulZQxGWDt8SgtB121ihqPV6FRCYK2quYKzVVFtNjHesPyW9BidU17Ge9Yfks6DE6LSOcz3DuIqoGyjv6Z8/F6blb6a7h3EVUHZR39M+fi9NylWGte77Dk1tU/EeMRKx7Oe/e0uXhF2lJ18J1uE97HUpaY5zTTRULKrNyeyIuiww4lwLt9UQzdZJJIDQWUN1DevQfekOlKNpouVUd0834zM+1i9aN0014zMe1i9a1sRaz7wheCz1Bc5nKUMMcWtbUNcW3DEA0u41VfdNNeMzHtYvWjdNNeMzHtYvWnoTxuriaHciH8CN1cTQ7kQ/gUD7p5vxmZ9rF60bp5vxmZ9rF61PRieN1kTQ7kQ/gXWBsoca2nObhT/AEmmunBl2ZQFunm/GZn2sXrRunm/GZn2sXrT0YnZuyh7bmtIFThDhDHPSws7q4mh3Ih/AoI3TzfjMz7WL1o3TzfjMz7WL1p6MTs7ZS84tJ44cL4E45Cy7tsWzFFG2Sb2QheCKX2NZVed0834zM+1i9aN0834zM+1i9auwxaX9pg6vVC+FbCchaf/AM/hVWN0034zMe1i9aN0014zMe1i9aaLUNyhDGDiPSz4UnGWTnb/APbD+BVf3TTXjMx7WL1o3TTXjMx7WL1p6FqvvKH4TvWzqWPvOH4TvWzqVV90014zMe1i9aN0014zMe1i9aehad2UIZxcTxlnwrMPKEIVuB1kNrhpACqxunmvGZj2sXrRummvGZj2kTrU9C1Lp6CaEtYaXiobcdI0Lf72ZqVU90014zMe0idazummvGZj2kTrV9CyuWdkNh7GsJa1wNSACLVQBU2TS6qjPswZVMeUl6kmzMxA0kAEjamahdWuZRuNk814zMe0idaTzmVY0agjRYkSlbNtznUrjSpuT0OIK2quVVsCoq3WxnvWH5DOgxOibNjXesPyGdBic1plzmYZcxzRiWuA4yCB71U/sgZMdByhGJBAiPdFZXREJJHGHWmnW0jMraLyOzPYRLzw/wBSGXGpN1Aa53Ndi0mgrcWml4relhFVkKZI3YTgE3RJpmr/AGr/AH228y59pKDw0zyJb5yzjWofQpfPYSg8NM8iW+ctT2FIXCzHJlvmpiaiJClztKQ+EmOTLfNWO0ozhI/JlvmpiokQpa7SjOEj8mX+as9pRnCR+TL/ADUxNRIhS12lGcJH5Mv81Z7SjOEj8mX+amKiRClvtKM4SPyZf5qO0pD4SY5Mt81MTUSLKlrtKw+EmOTLfNR2lYfCTHJlvmpiolQpa7SsPhJjky3zUdpWHwkxyZb5qYaiVZUs9pWHwkxyZb5qO0tD4SY5Mt85METIUs9paHwkxyZb5yO0tD4SZ5Mt85METLKljtLw+EmeTK/OWe0tD4SZ5Mt85METLKlntLQ+EmOTLfOR2lofCzHJlvnJhqJllSyOwtD4WY5Et85Z7SsLhZnkS3zkwRNVLMkZNfMx4cCGKuiODRqriToAFSTmAKk9vYUhcLMHVZlh79tK9xsM7HEtJm0GOLiKEuLXOcM4LhQBulrRfgSRcmJr2WR4NmAwCtKVbXGye5rrs2UsQhaZBKZMoRS5xGYY6ynp2CZ43dHjKoQ7UjakrQikm0o2pK0IEm1I2lK0IEm0o2lK0IEm0o2lK0IEm1I2pK0IEm1I2pK0KBJtSNqStCBJtSNqStCBJtSNqStCBJtSNqStCBJtSNqStCoS7SjaUqWUCTal2lnlh1Z+vjXVCB6YahZWsLBbIj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76672"/>
            <a:ext cx="2371725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12738"/>
            <a:ext cx="2834711" cy="1846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36031"/>
            <a:ext cx="1582874" cy="1559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578933" y="3501008"/>
            <a:ext cx="8229600" cy="2592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„</a:t>
            </a:r>
            <a:r>
              <a:rPr lang="bg-BG" dirty="0"/>
              <a:t>Н</a:t>
            </a:r>
            <a:r>
              <a:rPr lang="bg-BG" dirty="0" smtClean="0"/>
              <a:t>е можем да подготвим следващото поколение студенти да живеят и работят през 21 век без изключително внимание към ПРОСТРАНСТВЕНАТА ГРАМОТНОСТ</a:t>
            </a:r>
            <a:r>
              <a:rPr lang="en-GB" dirty="0" smtClean="0"/>
              <a:t>".</a:t>
            </a:r>
            <a:r>
              <a:rPr lang="bg-BG" dirty="0"/>
              <a:t> </a:t>
            </a:r>
            <a:endParaRPr lang="bg-BG" dirty="0" smtClean="0"/>
          </a:p>
          <a:p>
            <a:pPr marL="0" indent="0">
              <a:buNone/>
            </a:pPr>
            <a:r>
              <a:rPr lang="bg-BG" sz="2000" dirty="0" smtClean="0"/>
              <a:t>Доклад </a:t>
            </a:r>
            <a:r>
              <a:rPr lang="bg-BG" sz="2000" dirty="0"/>
              <a:t>на Националния изследователски институт на САЩ (</a:t>
            </a:r>
            <a:r>
              <a:rPr lang="en-GB" sz="2000" dirty="0"/>
              <a:t>2006</a:t>
            </a:r>
            <a:r>
              <a:rPr lang="en-GB" sz="2000" dirty="0" smtClean="0"/>
              <a:t>)</a:t>
            </a: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214336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6705" y="620688"/>
            <a:ext cx="5270095" cy="55054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bg-BG" dirty="0" smtClean="0"/>
              <a:t>Тъй като гео-пространственото мислене е различно в зависимост от възрастта</a:t>
            </a:r>
            <a:r>
              <a:rPr lang="en-GB" dirty="0" smtClean="0"/>
              <a:t>, </a:t>
            </a:r>
            <a:r>
              <a:rPr lang="bg-BG" dirty="0" smtClean="0"/>
              <a:t>опита</a:t>
            </a:r>
            <a:r>
              <a:rPr lang="en-GB" dirty="0" smtClean="0"/>
              <a:t>, </a:t>
            </a:r>
            <a:r>
              <a:rPr lang="bg-BG" dirty="0" smtClean="0"/>
              <a:t>образованието и др.</a:t>
            </a:r>
            <a:r>
              <a:rPr lang="en-GB" dirty="0" smtClean="0"/>
              <a:t>, </a:t>
            </a:r>
            <a:r>
              <a:rPr lang="bg-BG" dirty="0" smtClean="0"/>
              <a:t>голямо предизвикателство е да се анализират нуждите и характеристиките на различните целеви групи и да се разработят подходящите компоненти на знанието, които ще им помогнат да развият гео-пространствените си</a:t>
            </a:r>
            <a:r>
              <a:rPr lang="en-GB" dirty="0" smtClean="0"/>
              <a:t> </a:t>
            </a:r>
            <a:r>
              <a:rPr lang="bg-BG" dirty="0" smtClean="0"/>
              <a:t>умения</a:t>
            </a:r>
            <a:r>
              <a:rPr lang="en-GB" dirty="0" smtClean="0"/>
              <a:t>.</a:t>
            </a:r>
            <a:endParaRPr lang="bg-BG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287398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04337" y="620688"/>
            <a:ext cx="3312368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bg-BG" dirty="0" smtClean="0"/>
              <a:t>АНАЛИЗ НА НУЖДИТЕ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31136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437112"/>
            <a:ext cx="4608512" cy="2088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260648"/>
            <a:ext cx="5940152" cy="1143000"/>
          </a:xfrm>
        </p:spPr>
        <p:txBody>
          <a:bodyPr>
            <a:normAutofit/>
          </a:bodyPr>
          <a:lstStyle/>
          <a:p>
            <a:r>
              <a:rPr lang="bg-BG" sz="2800" b="1" dirty="0" smtClean="0"/>
              <a:t>Ролята </a:t>
            </a:r>
            <a:r>
              <a:rPr lang="bg-BG" sz="2800" dirty="0" smtClean="0"/>
              <a:t>на</a:t>
            </a:r>
            <a:r>
              <a:rPr lang="bg-BG" sz="2800" b="1" dirty="0" smtClean="0"/>
              <a:t> ШУ </a:t>
            </a:r>
            <a:r>
              <a:rPr lang="bg-BG" sz="2800" dirty="0" smtClean="0"/>
              <a:t>в проекта </a:t>
            </a:r>
            <a:r>
              <a:rPr lang="en-US" sz="2800" dirty="0" smtClean="0"/>
              <a:t>GEOTHNK</a:t>
            </a:r>
            <a:r>
              <a:rPr lang="en-US" sz="2800" b="1" dirty="0" smtClean="0"/>
              <a:t>:</a:t>
            </a:r>
            <a:endParaRPr lang="bg-BG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680520"/>
          </a:xfrm>
        </p:spPr>
        <p:txBody>
          <a:bodyPr>
            <a:normAutofit lnSpcReduction="10000"/>
          </a:bodyPr>
          <a:lstStyle/>
          <a:p>
            <a:r>
              <a:rPr lang="bg-BG" sz="2600" dirty="0" smtClean="0"/>
              <a:t>да участва в създаването на </a:t>
            </a:r>
            <a:r>
              <a:rPr lang="bg-BG" sz="2600" b="1" dirty="0" smtClean="0"/>
              <a:t>обучителни материали </a:t>
            </a:r>
            <a:r>
              <a:rPr lang="bg-BG" sz="2600" dirty="0" smtClean="0"/>
              <a:t>за </a:t>
            </a:r>
            <a:r>
              <a:rPr lang="bg-BG" sz="2600" b="1" dirty="0" smtClean="0"/>
              <a:t>студенти</a:t>
            </a:r>
            <a:r>
              <a:rPr lang="bg-BG" sz="2600" dirty="0" smtClean="0"/>
              <a:t> в университетите</a:t>
            </a:r>
            <a:r>
              <a:rPr lang="en-US" sz="2600" dirty="0" smtClean="0"/>
              <a:t> (WP3) </a:t>
            </a:r>
            <a:r>
              <a:rPr lang="bg-BG" sz="2600" dirty="0" smtClean="0"/>
              <a:t>и</a:t>
            </a:r>
            <a:endParaRPr lang="en-US" sz="2600" dirty="0" smtClean="0"/>
          </a:p>
          <a:p>
            <a:r>
              <a:rPr lang="bg-BG" sz="2600" dirty="0" smtClean="0"/>
              <a:t>да действа като </a:t>
            </a:r>
            <a:r>
              <a:rPr lang="bg-BG" sz="2600" b="1" dirty="0" smtClean="0"/>
              <a:t>национален координатор  </a:t>
            </a:r>
            <a:r>
              <a:rPr lang="bg-BG" sz="2600" dirty="0" smtClean="0"/>
              <a:t>в България за дейностите по проекта </a:t>
            </a:r>
            <a:r>
              <a:rPr lang="en-US" sz="2600" dirty="0" smtClean="0"/>
              <a:t>(WP5) (</a:t>
            </a:r>
            <a:r>
              <a:rPr lang="bg-BG" sz="2600" dirty="0" smtClean="0"/>
              <a:t>обучения на учители и занимания, предназначени за студентите в университета</a:t>
            </a:r>
            <a:r>
              <a:rPr lang="en-US" sz="2600" dirty="0" smtClean="0"/>
              <a:t>)</a:t>
            </a:r>
            <a:endParaRPr lang="en-US" sz="2600" dirty="0" smtClean="0"/>
          </a:p>
          <a:p>
            <a:r>
              <a:rPr lang="bg-BG" sz="2600" dirty="0" smtClean="0"/>
              <a:t>да осигури </a:t>
            </a:r>
            <a:r>
              <a:rPr lang="bg-BG" sz="2600" b="1" dirty="0" smtClean="0"/>
              <a:t>превод</a:t>
            </a:r>
            <a:r>
              <a:rPr lang="bg-BG" sz="2600" dirty="0" smtClean="0"/>
              <a:t> на български на материалите по проекта </a:t>
            </a:r>
            <a:r>
              <a:rPr lang="en-US" sz="2600" dirty="0" smtClean="0"/>
              <a:t>(</a:t>
            </a:r>
            <a:r>
              <a:rPr lang="bg-BG" sz="2600" dirty="0" smtClean="0"/>
              <a:t>образователни материали</a:t>
            </a:r>
            <a:r>
              <a:rPr lang="en-US" sz="2600" dirty="0" smtClean="0"/>
              <a:t>, </a:t>
            </a:r>
            <a:r>
              <a:rPr lang="bg-BG" sz="2600" dirty="0" smtClean="0"/>
              <a:t>наръчници</a:t>
            </a:r>
            <a:r>
              <a:rPr lang="en-US" sz="2600" dirty="0" smtClean="0"/>
              <a:t>, </a:t>
            </a:r>
            <a:r>
              <a:rPr lang="bg-BG" sz="2600" dirty="0" smtClean="0"/>
              <a:t>въпросници и др.</a:t>
            </a:r>
            <a:r>
              <a:rPr lang="en-US" sz="2600" dirty="0" smtClean="0"/>
              <a:t>)</a:t>
            </a:r>
          </a:p>
          <a:p>
            <a:r>
              <a:rPr lang="bg-BG" sz="2600" dirty="0" smtClean="0"/>
              <a:t>да сподели усилията на консорциума в </a:t>
            </a:r>
            <a:r>
              <a:rPr lang="bg-BG" sz="2600" b="1" dirty="0" smtClean="0"/>
              <a:t>разпространението на резултатите </a:t>
            </a:r>
            <a:r>
              <a:rPr lang="bg-BG" sz="2600" dirty="0" smtClean="0"/>
              <a:t>от проекта (в България)</a:t>
            </a:r>
            <a:endParaRPr lang="en-US" sz="26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170021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648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996952"/>
            <a:ext cx="8333699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338113"/>
            <a:ext cx="8579296" cy="1396747"/>
          </a:xfrm>
        </p:spPr>
        <p:txBody>
          <a:bodyPr>
            <a:normAutofit fontScale="90000"/>
          </a:bodyPr>
          <a:lstStyle/>
          <a:p>
            <a:r>
              <a:rPr lang="bg-BG" sz="2800" dirty="0" smtClean="0"/>
              <a:t>Разнообразните насоки за развитие, поставени от </a:t>
            </a:r>
            <a:r>
              <a:rPr lang="en-US" sz="2800" dirty="0" smtClean="0"/>
              <a:t>GEOTHNK</a:t>
            </a:r>
            <a:r>
              <a:rPr lang="bg-BG" sz="2800" dirty="0" smtClean="0"/>
              <a:t>,</a:t>
            </a:r>
            <a:r>
              <a:rPr lang="en-US" sz="2800" dirty="0" smtClean="0"/>
              <a:t> </a:t>
            </a:r>
            <a:r>
              <a:rPr lang="bg-BG" sz="2800" dirty="0" smtClean="0"/>
              <a:t>позволяват сътрудничество в области, покриващи три секторни европейски програми </a:t>
            </a:r>
            <a:r>
              <a:rPr lang="en-US" sz="2800" dirty="0" smtClean="0"/>
              <a:t>: </a:t>
            </a:r>
            <a:r>
              <a:rPr lang="bg-BG" sz="2800" dirty="0" smtClean="0"/>
              <a:t>Коменски</a:t>
            </a:r>
            <a:r>
              <a:rPr lang="en-US" sz="2800" dirty="0" smtClean="0"/>
              <a:t>, </a:t>
            </a:r>
            <a:r>
              <a:rPr lang="bg-BG" sz="2800" dirty="0" smtClean="0"/>
              <a:t>Еразъм и Грюндвиг</a:t>
            </a:r>
            <a:r>
              <a:rPr lang="en-US" sz="2800" dirty="0" smtClean="0"/>
              <a:t>. </a:t>
            </a:r>
            <a:endParaRPr lang="bg-BG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996952"/>
            <a:ext cx="8424936" cy="3600400"/>
          </a:xfrm>
        </p:spPr>
        <p:txBody>
          <a:bodyPr>
            <a:normAutofit fontScale="92500" lnSpcReduction="10000"/>
          </a:bodyPr>
          <a:lstStyle/>
          <a:p>
            <a:r>
              <a:rPr lang="bg-BG" sz="2800" dirty="0" smtClean="0"/>
              <a:t>Образование на университетско ниво – Еразъм + (2014-2020</a:t>
            </a:r>
            <a:r>
              <a:rPr lang="bg-BG" sz="2800" dirty="0" smtClean="0"/>
              <a:t>)</a:t>
            </a:r>
          </a:p>
          <a:p>
            <a:endParaRPr lang="bg-BG" sz="2800" dirty="0"/>
          </a:p>
          <a:p>
            <a:endParaRPr lang="en-US" sz="2800" dirty="0" smtClean="0"/>
          </a:p>
          <a:p>
            <a:endParaRPr lang="en-US" sz="2000" dirty="0" smtClean="0"/>
          </a:p>
          <a:p>
            <a:r>
              <a:rPr lang="bg-BG" sz="2800" dirty="0" smtClean="0"/>
              <a:t>На ШУ ще се осигурят необходимите средства за подобряване уменията за гео-пространствено мислене на студентите, тъй като гео-науките не са били включени в учебните им програми до сега</a:t>
            </a:r>
            <a:r>
              <a:rPr lang="en-US" sz="2800" dirty="0" smtClean="0"/>
              <a:t>. </a:t>
            </a:r>
            <a:endParaRPr lang="bg-BG" sz="28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170021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005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72816"/>
            <a:ext cx="8568952" cy="4752528"/>
          </a:xfrm>
        </p:spPr>
        <p:txBody>
          <a:bodyPr>
            <a:normAutofit fontScale="92500" lnSpcReduction="10000"/>
          </a:bodyPr>
          <a:lstStyle/>
          <a:p>
            <a:r>
              <a:rPr lang="bg-BG" dirty="0" smtClean="0"/>
              <a:t>Създаване на обучителни насоки/ модели</a:t>
            </a:r>
          </a:p>
          <a:p>
            <a:pPr lvl="1"/>
            <a:r>
              <a:rPr lang="bg-BG" dirty="0" smtClean="0"/>
              <a:t>оценява 10 примерни сценария и </a:t>
            </a:r>
            <a:r>
              <a:rPr lang="bg-BG" dirty="0" smtClean="0"/>
              <a:t>ги </a:t>
            </a:r>
            <a:r>
              <a:rPr lang="bg-BG" dirty="0" smtClean="0"/>
              <a:t>адаптира </a:t>
            </a:r>
            <a:r>
              <a:rPr lang="bg-BG" dirty="0" smtClean="0"/>
              <a:t>за българските </a:t>
            </a:r>
            <a:r>
              <a:rPr lang="bg-BG" dirty="0" smtClean="0"/>
              <a:t>условия;</a:t>
            </a:r>
            <a:endParaRPr lang="bg-BG" dirty="0" smtClean="0"/>
          </a:p>
          <a:p>
            <a:pPr lvl="1"/>
            <a:r>
              <a:rPr lang="bg-BG" dirty="0" smtClean="0"/>
              <a:t>съставя информационни материали (листовки, брошури, постери и др.)</a:t>
            </a:r>
          </a:p>
          <a:p>
            <a:r>
              <a:rPr lang="bg-BG" dirty="0" smtClean="0"/>
              <a:t>Разпространение</a:t>
            </a:r>
          </a:p>
          <a:p>
            <a:pPr lvl="1"/>
            <a:r>
              <a:rPr lang="bg-BG" dirty="0" smtClean="0"/>
              <a:t>участва в работните срещи и заключителната конференция на </a:t>
            </a:r>
            <a:r>
              <a:rPr lang="bg-BG" dirty="0" smtClean="0"/>
              <a:t>проекта;</a:t>
            </a:r>
            <a:endParaRPr lang="bg-BG" dirty="0" smtClean="0"/>
          </a:p>
          <a:p>
            <a:pPr lvl="1"/>
            <a:r>
              <a:rPr lang="bg-BG" dirty="0" smtClean="0"/>
              <a:t>осигурява превод на български на уебсайта и инструментариума на </a:t>
            </a:r>
            <a:r>
              <a:rPr lang="bg-BG" dirty="0" smtClean="0"/>
              <a:t>проекта</a:t>
            </a:r>
            <a:r>
              <a:rPr lang="bg-BG" dirty="0"/>
              <a:t>;</a:t>
            </a:r>
            <a:endParaRPr lang="bg-BG" dirty="0" smtClean="0"/>
          </a:p>
          <a:p>
            <a:pPr lvl="1"/>
            <a:r>
              <a:rPr lang="bg-BG" dirty="0" smtClean="0"/>
              <a:t>организира 10 семинара в български </a:t>
            </a:r>
            <a:r>
              <a:rPr lang="bg-BG" dirty="0" smtClean="0"/>
              <a:t>университети.</a:t>
            </a:r>
            <a:r>
              <a:rPr lang="bg-BG" dirty="0" smtClean="0"/>
              <a:t>	</a:t>
            </a:r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47864" y="191675"/>
            <a:ext cx="5626968" cy="1396747"/>
          </a:xfrm>
        </p:spPr>
        <p:txBody>
          <a:bodyPr>
            <a:normAutofit/>
          </a:bodyPr>
          <a:lstStyle/>
          <a:p>
            <a:r>
              <a:rPr lang="bg-BG" sz="2800" dirty="0" smtClean="0"/>
              <a:t>Екипът на Шуменския </a:t>
            </a:r>
            <a:r>
              <a:rPr lang="bg-BG" sz="2800" dirty="0" smtClean="0"/>
              <a:t>университет ще участва в</a:t>
            </a:r>
            <a:endParaRPr lang="bg-BG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170021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20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4000" dirty="0">
                <a:hlinkClick r:id="rId2"/>
              </a:rPr>
              <a:t>http://www.geothnk.eu/</a:t>
            </a:r>
            <a:r>
              <a:rPr lang="bg-BG" sz="4000" dirty="0"/>
              <a:t> </a:t>
            </a:r>
            <a:endParaRPr lang="en-US" sz="4000" dirty="0"/>
          </a:p>
          <a:p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6817712" cy="4424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059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404664"/>
            <a:ext cx="6768752" cy="2736304"/>
          </a:xfrm>
        </p:spPr>
        <p:txBody>
          <a:bodyPr>
            <a:normAutofit fontScale="90000"/>
          </a:bodyPr>
          <a:lstStyle/>
          <a:p>
            <a:pPr algn="l"/>
            <a:r>
              <a:rPr lang="bg-BG" sz="2700" dirty="0" smtClean="0"/>
              <a:t>Име на проекта</a:t>
            </a:r>
            <a:r>
              <a:rPr lang="en-GB" sz="2700" dirty="0" smtClean="0"/>
              <a:t>:</a:t>
            </a:r>
            <a:r>
              <a:rPr lang="en-GB" sz="2700" dirty="0"/>
              <a:t> </a:t>
            </a:r>
            <a:r>
              <a:rPr lang="ru-RU" sz="2700" b="1" dirty="0"/>
              <a:t>СЕМАНТИЧНИ ПЪТИЩА ЗА ИЗГРАЖДАНЕ НА ОБЩЕСТВО С ПРОСТРАНСТВЕНО </a:t>
            </a:r>
            <a:r>
              <a:rPr lang="ru-RU" sz="2700" b="1" dirty="0" smtClean="0"/>
              <a:t>МИСЛЕНЕ</a:t>
            </a:r>
            <a:r>
              <a:rPr lang="ru-RU" sz="2700" dirty="0" smtClean="0"/>
              <a:t> (</a:t>
            </a:r>
            <a:r>
              <a:rPr lang="en-GB" sz="2700" b="1" dirty="0" smtClean="0"/>
              <a:t>GEOTHNK</a:t>
            </a:r>
            <a:r>
              <a:rPr lang="bg-BG" sz="2700" b="1" dirty="0" smtClean="0"/>
              <a:t>)</a:t>
            </a:r>
            <a:r>
              <a:rPr lang="en-GB" sz="2700" dirty="0"/>
              <a:t/>
            </a:r>
            <a:br>
              <a:rPr lang="en-GB" sz="2700" dirty="0"/>
            </a:br>
            <a:r>
              <a:rPr lang="bg-BG" sz="2700" dirty="0" smtClean="0"/>
              <a:t>Програма</a:t>
            </a:r>
            <a:r>
              <a:rPr lang="en-GB" sz="2700" dirty="0" smtClean="0"/>
              <a:t>:</a:t>
            </a:r>
            <a:r>
              <a:rPr lang="en-GB" sz="2700" b="1" dirty="0"/>
              <a:t> </a:t>
            </a:r>
            <a:r>
              <a:rPr lang="bg-BG" sz="2700" b="1" dirty="0" smtClean="0"/>
              <a:t>Учене през целия живот</a:t>
            </a:r>
            <a:r>
              <a:rPr lang="en-GB" sz="2700" dirty="0"/>
              <a:t/>
            </a:r>
            <a:br>
              <a:rPr lang="en-GB" sz="2700" dirty="0"/>
            </a:br>
            <a:r>
              <a:rPr lang="bg-BG" sz="2700" dirty="0" smtClean="0"/>
              <a:t>Общ бюджет</a:t>
            </a:r>
            <a:r>
              <a:rPr lang="en-GB" sz="2700" dirty="0" smtClean="0"/>
              <a:t>:</a:t>
            </a:r>
            <a:r>
              <a:rPr lang="en-GB" sz="2700" b="1" dirty="0"/>
              <a:t> 533.099€</a:t>
            </a:r>
            <a:r>
              <a:rPr lang="en-GB" sz="2700" dirty="0"/>
              <a:t/>
            </a:r>
            <a:br>
              <a:rPr lang="en-GB" sz="2700" dirty="0"/>
            </a:br>
            <a:r>
              <a:rPr lang="bg-BG" sz="2700" dirty="0" smtClean="0"/>
              <a:t>Продължителност</a:t>
            </a:r>
            <a:r>
              <a:rPr lang="en-GB" sz="2700" dirty="0" smtClean="0"/>
              <a:t>:</a:t>
            </a:r>
            <a:r>
              <a:rPr lang="en-GB" sz="2700" dirty="0"/>
              <a:t> </a:t>
            </a:r>
            <a:r>
              <a:rPr lang="en-GB" sz="2700" b="1" dirty="0"/>
              <a:t>24 </a:t>
            </a:r>
            <a:r>
              <a:rPr lang="bg-BG" sz="2700" b="1" dirty="0" smtClean="0"/>
              <a:t>месеца</a:t>
            </a:r>
            <a:r>
              <a:rPr lang="en-GB" sz="2000" dirty="0"/>
              <a:t/>
            </a:r>
            <a:br>
              <a:rPr lang="en-GB" sz="2000" dirty="0"/>
            </a:b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07" y="1052736"/>
            <a:ext cx="1698552" cy="1103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35021" y="2259719"/>
            <a:ext cx="1898924" cy="1302175"/>
            <a:chOff x="145993" y="2053501"/>
            <a:chExt cx="2753814" cy="2164956"/>
          </a:xfrm>
        </p:grpSpPr>
        <p:sp>
          <p:nvSpPr>
            <p:cNvPr id="8" name="Oval 7"/>
            <p:cNvSpPr/>
            <p:nvPr/>
          </p:nvSpPr>
          <p:spPr>
            <a:xfrm>
              <a:off x="145993" y="2053501"/>
              <a:ext cx="2753814" cy="216495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4"/>
            <p:cNvSpPr/>
            <p:nvPr/>
          </p:nvSpPr>
          <p:spPr>
            <a:xfrm>
              <a:off x="549280" y="2370551"/>
              <a:ext cx="1947240" cy="15308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GEOTHNK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dirty="0"/>
                <a:t>е събрал</a:t>
              </a:r>
              <a:r>
                <a:rPr lang="en-US" sz="1800" kern="1200" dirty="0" smtClean="0"/>
                <a:t> </a:t>
              </a:r>
              <a:endParaRPr lang="bg-BG" sz="1800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033739" y="2761647"/>
            <a:ext cx="3191122" cy="1847906"/>
            <a:chOff x="145993" y="2053501"/>
            <a:chExt cx="2753814" cy="2164956"/>
          </a:xfrm>
        </p:grpSpPr>
        <p:sp>
          <p:nvSpPr>
            <p:cNvPr id="11" name="Oval 10"/>
            <p:cNvSpPr/>
            <p:nvPr/>
          </p:nvSpPr>
          <p:spPr>
            <a:xfrm>
              <a:off x="145993" y="2053501"/>
              <a:ext cx="2753814" cy="216495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549280" y="2370551"/>
              <a:ext cx="1947240" cy="15308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/>
                <a:t>много различни организации с уникални познания в </a:t>
              </a:r>
              <a:r>
                <a:rPr lang="ru-RU" dirty="0" smtClean="0"/>
                <a:t>областите им, </a:t>
              </a:r>
              <a:r>
                <a:rPr lang="ru-RU" dirty="0"/>
                <a:t>които </a:t>
              </a:r>
              <a:endParaRPr lang="bg-BG" sz="1800" kern="1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745116" y="2450418"/>
            <a:ext cx="2753814" cy="2164956"/>
            <a:chOff x="145993" y="2053501"/>
            <a:chExt cx="2753814" cy="2164956"/>
          </a:xfrm>
        </p:grpSpPr>
        <p:sp>
          <p:nvSpPr>
            <p:cNvPr id="16" name="Oval 15"/>
            <p:cNvSpPr/>
            <p:nvPr/>
          </p:nvSpPr>
          <p:spPr>
            <a:xfrm>
              <a:off x="145993" y="2053501"/>
              <a:ext cx="2753814" cy="216495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Oval 4"/>
            <p:cNvSpPr/>
            <p:nvPr/>
          </p:nvSpPr>
          <p:spPr>
            <a:xfrm>
              <a:off x="549280" y="2370551"/>
              <a:ext cx="1947240" cy="15308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/>
                <a:t>обединяват сили, за да изградят научно обоснована и  технологично поддържана европейска мрежа, </a:t>
              </a:r>
              <a:endParaRPr lang="bg-BG" sz="1800" kern="12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991245" y="4409844"/>
            <a:ext cx="3152755" cy="2379945"/>
            <a:chOff x="145993" y="2053501"/>
            <a:chExt cx="2753814" cy="2164956"/>
          </a:xfrm>
        </p:grpSpPr>
        <p:sp>
          <p:nvSpPr>
            <p:cNvPr id="19" name="Oval 18"/>
            <p:cNvSpPr/>
            <p:nvPr/>
          </p:nvSpPr>
          <p:spPr>
            <a:xfrm>
              <a:off x="145993" y="2053501"/>
              <a:ext cx="2753814" cy="216495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Oval 4"/>
            <p:cNvSpPr/>
            <p:nvPr/>
          </p:nvSpPr>
          <p:spPr>
            <a:xfrm>
              <a:off x="549280" y="2370551"/>
              <a:ext cx="1947240" cy="15308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/>
                <a:t>необходима да отговори на предизвикателството за развиване на нови обучителни пътища </a:t>
              </a:r>
              <a:endParaRPr lang="bg-BG" sz="1800" kern="12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162956" y="4298324"/>
            <a:ext cx="2895546" cy="2482006"/>
            <a:chOff x="145993" y="2053501"/>
            <a:chExt cx="2753814" cy="2164956"/>
          </a:xfrm>
        </p:grpSpPr>
        <p:sp>
          <p:nvSpPr>
            <p:cNvPr id="22" name="Oval 21"/>
            <p:cNvSpPr/>
            <p:nvPr/>
          </p:nvSpPr>
          <p:spPr>
            <a:xfrm>
              <a:off x="145993" y="2053501"/>
              <a:ext cx="2753814" cy="2164956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Oval 4"/>
            <p:cNvSpPr/>
            <p:nvPr/>
          </p:nvSpPr>
          <p:spPr>
            <a:xfrm>
              <a:off x="549280" y="2370551"/>
              <a:ext cx="1947240" cy="15308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/>
                <a:t>в традиционните образователни сектори и неформалните обучителни ситуации  </a:t>
              </a:r>
              <a:endParaRPr lang="bg-BG" sz="1800" kern="12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8876" y="4409844"/>
            <a:ext cx="3064080" cy="2164956"/>
            <a:chOff x="145993" y="2053501"/>
            <a:chExt cx="2753814" cy="2164956"/>
          </a:xfrm>
        </p:grpSpPr>
        <p:sp>
          <p:nvSpPr>
            <p:cNvPr id="25" name="Oval 24"/>
            <p:cNvSpPr/>
            <p:nvPr/>
          </p:nvSpPr>
          <p:spPr>
            <a:xfrm>
              <a:off x="145993" y="2053501"/>
              <a:ext cx="2753814" cy="2164956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Oval 4"/>
            <p:cNvSpPr/>
            <p:nvPr/>
          </p:nvSpPr>
          <p:spPr>
            <a:xfrm>
              <a:off x="549280" y="2370551"/>
              <a:ext cx="1947240" cy="15308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/>
                <a:t>като използва ефективно общодостъпните образователни ресурси и практики</a:t>
              </a:r>
            </a:p>
          </p:txBody>
        </p:sp>
      </p:grpSp>
      <p:sp>
        <p:nvSpPr>
          <p:cNvPr id="14" name="Curved Right Arrow 13"/>
          <p:cNvSpPr/>
          <p:nvPr/>
        </p:nvSpPr>
        <p:spPr>
          <a:xfrm rot="18926480">
            <a:off x="1638259" y="3476822"/>
            <a:ext cx="435189" cy="98475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Curved Left Arrow 27"/>
          <p:cNvSpPr/>
          <p:nvPr/>
        </p:nvSpPr>
        <p:spPr>
          <a:xfrm rot="16726933">
            <a:off x="5176936" y="2348065"/>
            <a:ext cx="373499" cy="1212305"/>
          </a:xfrm>
          <a:prstGeom prst="curved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Curved Left Arrow 28"/>
          <p:cNvSpPr/>
          <p:nvPr/>
        </p:nvSpPr>
        <p:spPr>
          <a:xfrm>
            <a:off x="8472345" y="3803705"/>
            <a:ext cx="411060" cy="1142267"/>
          </a:xfrm>
          <a:prstGeom prst="curved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Curved Left Arrow 31"/>
          <p:cNvSpPr/>
          <p:nvPr/>
        </p:nvSpPr>
        <p:spPr>
          <a:xfrm rot="5400000">
            <a:off x="5847463" y="5742377"/>
            <a:ext cx="411060" cy="1142267"/>
          </a:xfrm>
          <a:prstGeom prst="curved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Curved Left Arrow 32"/>
          <p:cNvSpPr/>
          <p:nvPr/>
        </p:nvSpPr>
        <p:spPr>
          <a:xfrm rot="5400000">
            <a:off x="2286672" y="5601994"/>
            <a:ext cx="522580" cy="1834093"/>
          </a:xfrm>
          <a:prstGeom prst="curved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59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143000"/>
          </a:xfrm>
        </p:spPr>
        <p:txBody>
          <a:bodyPr/>
          <a:lstStyle/>
          <a:p>
            <a:r>
              <a:rPr lang="bg-BG" dirty="0" smtClean="0"/>
              <a:t>ПАРТНЬОРИ </a:t>
            </a:r>
            <a:r>
              <a:rPr lang="bg-BG" dirty="0" smtClean="0"/>
              <a:t>В </a:t>
            </a:r>
            <a:r>
              <a:rPr lang="en-US" dirty="0" smtClean="0"/>
              <a:t>GEOTHNK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2" y="1743869"/>
            <a:ext cx="7381875" cy="4238625"/>
          </a:xfrm>
        </p:spPr>
      </p:pic>
      <p:pic>
        <p:nvPicPr>
          <p:cNvPr id="4" name="Picture 3" descr="geothnk logo with title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9552" y="1762388"/>
            <a:ext cx="2088232" cy="1378580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6588224" y="4365104"/>
            <a:ext cx="648072" cy="360040"/>
          </a:xfrm>
          <a:prstGeom prst="wedgeRectCallou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SHU</a:t>
            </a:r>
            <a:endParaRPr lang="en-US" b="1" dirty="0"/>
          </a:p>
        </p:txBody>
      </p:sp>
      <p:sp>
        <p:nvSpPr>
          <p:cNvPr id="10" name="Line Callout 1 9"/>
          <p:cNvSpPr/>
          <p:nvPr/>
        </p:nvSpPr>
        <p:spPr>
          <a:xfrm>
            <a:off x="6912260" y="5157192"/>
            <a:ext cx="756084" cy="432048"/>
          </a:xfrm>
          <a:prstGeom prst="borderCallout1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NTUA</a:t>
            </a:r>
            <a:endParaRPr lang="en-US" b="1" dirty="0"/>
          </a:p>
        </p:txBody>
      </p:sp>
      <p:sp>
        <p:nvSpPr>
          <p:cNvPr id="11" name="Rectangular Callout 10"/>
          <p:cNvSpPr/>
          <p:nvPr/>
        </p:nvSpPr>
        <p:spPr>
          <a:xfrm>
            <a:off x="6336196" y="5229200"/>
            <a:ext cx="576064" cy="288032"/>
          </a:xfrm>
          <a:prstGeom prst="wedgeRectCallou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EA</a:t>
            </a:r>
            <a:endParaRPr lang="en-US" b="1" dirty="0"/>
          </a:p>
        </p:txBody>
      </p:sp>
      <p:sp>
        <p:nvSpPr>
          <p:cNvPr id="12" name="Rectangular Callout 11"/>
          <p:cNvSpPr/>
          <p:nvPr/>
        </p:nvSpPr>
        <p:spPr>
          <a:xfrm>
            <a:off x="3995936" y="3252002"/>
            <a:ext cx="1074400" cy="288032"/>
          </a:xfrm>
          <a:prstGeom prst="wedgeRectCallou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INTRASOFT</a:t>
            </a:r>
            <a:endParaRPr lang="en-US" sz="1400" b="1" dirty="0"/>
          </a:p>
        </p:txBody>
      </p:sp>
      <p:sp>
        <p:nvSpPr>
          <p:cNvPr id="13" name="Rectangular Callout 12"/>
          <p:cNvSpPr/>
          <p:nvPr/>
        </p:nvSpPr>
        <p:spPr>
          <a:xfrm>
            <a:off x="3779912" y="2780928"/>
            <a:ext cx="742047" cy="36004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AGILE</a:t>
            </a:r>
            <a:endParaRPr lang="en-US" b="1" dirty="0"/>
          </a:p>
        </p:txBody>
      </p:sp>
      <p:sp>
        <p:nvSpPr>
          <p:cNvPr id="14" name="Rectangular Callout 13"/>
          <p:cNvSpPr/>
          <p:nvPr/>
        </p:nvSpPr>
        <p:spPr>
          <a:xfrm>
            <a:off x="6206278" y="3789040"/>
            <a:ext cx="648072" cy="504056"/>
          </a:xfrm>
          <a:prstGeom prst="wedgeRect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CCD </a:t>
            </a:r>
            <a:r>
              <a:rPr lang="en-US" sz="1600" b="1" dirty="0" err="1" smtClean="0"/>
              <a:t>Cluj</a:t>
            </a:r>
            <a:endParaRPr lang="en-US" sz="1600" b="1" dirty="0"/>
          </a:p>
        </p:txBody>
      </p:sp>
      <p:sp>
        <p:nvSpPr>
          <p:cNvPr id="15" name="Line Callout 1 14"/>
          <p:cNvSpPr/>
          <p:nvPr/>
        </p:nvSpPr>
        <p:spPr>
          <a:xfrm>
            <a:off x="4521958" y="2708920"/>
            <a:ext cx="986145" cy="432048"/>
          </a:xfrm>
          <a:prstGeom prst="borderCallout1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GeoFort</a:t>
            </a:r>
            <a:endParaRPr lang="en-US" b="1" dirty="0"/>
          </a:p>
        </p:txBody>
      </p:sp>
      <p:sp>
        <p:nvSpPr>
          <p:cNvPr id="16" name="Rectangular Callout 15"/>
          <p:cNvSpPr/>
          <p:nvPr/>
        </p:nvSpPr>
        <p:spPr>
          <a:xfrm>
            <a:off x="5364088" y="3540034"/>
            <a:ext cx="842190" cy="315132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BMUKK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03296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7443450"/>
              </p:ext>
            </p:extLst>
          </p:nvPr>
        </p:nvGraphicFramePr>
        <p:xfrm>
          <a:off x="555762" y="3356992"/>
          <a:ext cx="8363272" cy="340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8601"/>
                <a:gridCol w="1438047"/>
                <a:gridCol w="3357822"/>
                <a:gridCol w="2258802"/>
              </a:tblGrid>
              <a:tr h="253986"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bg-BG" sz="18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Партньор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bg-BG" sz="18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Страна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bg-BG" sz="18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Име на партньора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bg-BG" sz="18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Роля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5089">
                <a:tc>
                  <a:txBody>
                    <a:bodyPr/>
                    <a:lstStyle/>
                    <a:p>
                      <a:pPr indent="-226695" algn="l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P1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l">
                        <a:spcAft>
                          <a:spcPts val="0"/>
                        </a:spcAft>
                      </a:pPr>
                      <a:r>
                        <a:rPr lang="bg-BG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Гърция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l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ational </a:t>
                      </a:r>
                      <a:r>
                        <a:rPr lang="en-GB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echnical </a:t>
                      </a:r>
                      <a:r>
                        <a:rPr lang="en-GB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</a:t>
                      </a: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niversity of </a:t>
                      </a:r>
                      <a:r>
                        <a:rPr lang="en-GB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thens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bg-BG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Координатор на проекта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Ръководи работни пакети  </a:t>
                      </a:r>
                      <a:r>
                        <a:rPr lang="bg-BG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WP</a:t>
                      </a:r>
                      <a:r>
                        <a:rPr lang="bg-BG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) </a:t>
                      </a:r>
                      <a:r>
                        <a:rPr lang="en-GB" sz="1400" dirty="0" smtClean="0">
                          <a:effectLst/>
                          <a:latin typeface="Calibri"/>
                          <a:ea typeface="Calibri"/>
                          <a:cs typeface="Tahoma"/>
                        </a:rPr>
                        <a:t>1</a:t>
                      </a: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ahoma"/>
                        </a:rPr>
                        <a:t>, 3 </a:t>
                      </a:r>
                      <a:r>
                        <a:rPr lang="bg-BG" sz="1400" dirty="0" smtClean="0">
                          <a:effectLst/>
                          <a:latin typeface="Calibri"/>
                          <a:ea typeface="Calibri"/>
                          <a:cs typeface="Tahoma"/>
                        </a:rPr>
                        <a:t>и</a:t>
                      </a:r>
                      <a:r>
                        <a:rPr lang="en-GB" sz="1400" dirty="0" smtClean="0">
                          <a:effectLst/>
                          <a:latin typeface="Calibri"/>
                          <a:ea typeface="Calibri"/>
                          <a:cs typeface="Tahoma"/>
                        </a:rPr>
                        <a:t> </a:t>
                      </a: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ahoma"/>
                        </a:rPr>
                        <a:t>8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1352">
                <a:tc>
                  <a:txBody>
                    <a:bodyPr/>
                    <a:lstStyle/>
                    <a:p>
                      <a:pPr indent="-226695" algn="l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P2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l">
                        <a:spcAft>
                          <a:spcPts val="0"/>
                        </a:spcAft>
                      </a:pPr>
                      <a:r>
                        <a:rPr lang="bg-BG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Гърция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just"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GB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llinogermaniki</a:t>
                      </a: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4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GB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gogi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l"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Ръководи раб. пакети </a:t>
                      </a:r>
                      <a:r>
                        <a:rPr lang="en-GB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 </a:t>
                      </a:r>
                      <a:r>
                        <a:rPr lang="bg-BG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  <a:r>
                        <a:rPr lang="en-GB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1352">
                <a:tc>
                  <a:txBody>
                    <a:bodyPr/>
                    <a:lstStyle/>
                    <a:p>
                      <a:pPr indent="-226695" algn="l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P3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l">
                        <a:spcAft>
                          <a:spcPts val="0"/>
                        </a:spcAft>
                      </a:pPr>
                      <a:r>
                        <a:rPr lang="bg-BG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Люксембург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jus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INTRASOFT </a:t>
                      </a: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International SA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l"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Ръководи раб. пакет </a:t>
                      </a:r>
                      <a:r>
                        <a:rPr lang="en-GB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3310">
                <a:tc>
                  <a:txBody>
                    <a:bodyPr/>
                    <a:lstStyle/>
                    <a:p>
                      <a:pPr indent="-226695" algn="l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P4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l">
                        <a:spcAft>
                          <a:spcPts val="0"/>
                        </a:spcAft>
                      </a:pPr>
                      <a:r>
                        <a:rPr lang="bg-BG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Холандия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l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ssociation of </a:t>
                      </a:r>
                      <a:r>
                        <a:rPr lang="en-GB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eographic </a:t>
                      </a:r>
                      <a:r>
                        <a:rPr lang="en-GB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nformation </a:t>
                      </a:r>
                      <a:r>
                        <a:rPr lang="en-GB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</a:t>
                      </a: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aboratories for </a:t>
                      </a:r>
                      <a:r>
                        <a:rPr lang="en-GB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urope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l"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Ръководи раб. пакет </a:t>
                      </a:r>
                      <a:r>
                        <a:rPr lang="en-GB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1352">
                <a:tc>
                  <a:txBody>
                    <a:bodyPr/>
                    <a:lstStyle/>
                    <a:p>
                      <a:pPr indent="-226695" algn="l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P5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l">
                        <a:spcAft>
                          <a:spcPts val="0"/>
                        </a:spcAft>
                      </a:pPr>
                      <a:r>
                        <a:rPr lang="bg-BG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Румъния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jus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asa </a:t>
                      </a:r>
                      <a:r>
                        <a:rPr lang="en-GB" sz="14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en-GB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orpului</a:t>
                      </a: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</a:t>
                      </a: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idactic </a:t>
                      </a:r>
                      <a:r>
                        <a:rPr lang="en-GB" sz="14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en-GB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luj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l"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Изпълнява </a:t>
                      </a:r>
                      <a:r>
                        <a:rPr lang="bg-BG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няколко </a:t>
                      </a:r>
                      <a:r>
                        <a:rPr lang="bg-BG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задачи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8874">
                <a:tc>
                  <a:txBody>
                    <a:bodyPr/>
                    <a:lstStyle/>
                    <a:p>
                      <a:pPr indent="-226695" algn="l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P6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l">
                        <a:spcAft>
                          <a:spcPts val="0"/>
                        </a:spcAft>
                      </a:pPr>
                      <a:r>
                        <a:rPr lang="bg-BG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България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Konstantin </a:t>
                      </a:r>
                      <a:r>
                        <a:rPr lang="en-GB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Preslavsky</a:t>
                      </a: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University of </a:t>
                      </a:r>
                      <a:r>
                        <a:rPr lang="en-GB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Shu</a:t>
                      </a: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men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l"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Изпълнява </a:t>
                      </a:r>
                      <a:r>
                        <a:rPr lang="bg-BG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няколко </a:t>
                      </a:r>
                      <a:r>
                        <a:rPr lang="bg-BG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задачи</a:t>
                      </a:r>
                      <a:endParaRPr lang="bg-BG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5089">
                <a:tc>
                  <a:txBody>
                    <a:bodyPr/>
                    <a:lstStyle/>
                    <a:p>
                      <a:pPr indent="-226695" algn="l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P7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l">
                        <a:spcAft>
                          <a:spcPts val="0"/>
                        </a:spcAft>
                      </a:pPr>
                      <a:r>
                        <a:rPr lang="bg-BG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Австрия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ahoma"/>
                        </a:rPr>
                        <a:t>B</a:t>
                      </a:r>
                      <a:r>
                        <a:rPr lang="en-GB" sz="14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ahoma"/>
                        </a:rPr>
                        <a:t>undes</a:t>
                      </a:r>
                      <a:r>
                        <a:rPr lang="en-GB" sz="1400" b="1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ahoma"/>
                        </a:rPr>
                        <a:t>m</a:t>
                      </a:r>
                      <a:r>
                        <a:rPr lang="en-GB" sz="14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ahoma"/>
                        </a:rPr>
                        <a:t>inisterium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ahoma"/>
                        </a:rPr>
                        <a:t> </a:t>
                      </a:r>
                      <a:r>
                        <a:rPr lang="en-GB" sz="14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ahoma"/>
                        </a:rPr>
                        <a:t>für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ahoma"/>
                        </a:rPr>
                        <a:t> </a:t>
                      </a:r>
                      <a:r>
                        <a:rPr lang="en-GB" sz="1400" b="1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ahoma"/>
                        </a:rPr>
                        <a:t>U</a:t>
                      </a:r>
                      <a:r>
                        <a:rPr lang="en-GB" sz="14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ahoma"/>
                        </a:rPr>
                        <a:t>nterricht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ahoma"/>
                        </a:rPr>
                        <a:t>, </a:t>
                      </a:r>
                      <a:r>
                        <a:rPr lang="en-GB" sz="1400" b="1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ahoma"/>
                        </a:rPr>
                        <a:t>K</a:t>
                      </a:r>
                      <a:r>
                        <a:rPr lang="en-GB" sz="14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ahoma"/>
                        </a:rPr>
                        <a:t>unst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ahoma"/>
                        </a:rPr>
                        <a:t> und </a:t>
                      </a:r>
                      <a:r>
                        <a:rPr lang="en-GB" sz="1400" b="1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ahoma"/>
                        </a:rPr>
                        <a:t>K</a:t>
                      </a:r>
                      <a:r>
                        <a:rPr lang="en-GB" sz="14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ahoma"/>
                        </a:rPr>
                        <a:t>ultur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rebuchet MS"/>
                        <a:ea typeface="Calibri"/>
                        <a:cs typeface="Trebuchet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l"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Ръководи раб. пакет </a:t>
                      </a:r>
                      <a:r>
                        <a:rPr lang="en-GB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3986">
                <a:tc>
                  <a:txBody>
                    <a:bodyPr/>
                    <a:lstStyle/>
                    <a:p>
                      <a:pPr indent="-226695" algn="l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P8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l">
                        <a:spcAft>
                          <a:spcPts val="0"/>
                        </a:spcAft>
                      </a:pPr>
                      <a:r>
                        <a:rPr lang="bg-BG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Холандия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ahoma"/>
                        </a:rPr>
                        <a:t>Stichting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ahoma"/>
                        </a:rPr>
                        <a:t> </a:t>
                      </a:r>
                      <a:r>
                        <a:rPr lang="en-GB" sz="1400" b="1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ahoma"/>
                        </a:rPr>
                        <a:t>GeoFort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rebuchet MS"/>
                        <a:ea typeface="Calibri"/>
                        <a:cs typeface="Trebuchet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l"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Изпълнява </a:t>
                      </a:r>
                      <a:r>
                        <a:rPr lang="bg-BG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няколко </a:t>
                      </a:r>
                      <a:r>
                        <a:rPr lang="bg-BG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задачи</a:t>
                      </a:r>
                      <a:endParaRPr lang="bg-BG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2656"/>
            <a:ext cx="666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661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506"/>
            <a:ext cx="6192688" cy="319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932040" y="4509121"/>
            <a:ext cx="4104456" cy="16618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ОСНОВНИ ЦЕЛИ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bg-BG" dirty="0" smtClean="0"/>
          </a:p>
          <a:p>
            <a:endParaRPr lang="bg-BG" dirty="0"/>
          </a:p>
          <a:p>
            <a:endParaRPr lang="bg-BG" dirty="0" smtClean="0"/>
          </a:p>
          <a:p>
            <a:endParaRPr lang="bg-BG" dirty="0"/>
          </a:p>
          <a:p>
            <a:endParaRPr lang="bg-BG" dirty="0" smtClean="0"/>
          </a:p>
          <a:p>
            <a:endParaRPr lang="bg-BG" dirty="0"/>
          </a:p>
          <a:p>
            <a:endParaRPr lang="bg-BG" dirty="0" smtClean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134454" y="4509121"/>
            <a:ext cx="36724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2. Да предложи методически подход, който позволява интердисциплинарна организация и семантично свързване на знанието.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932040" y="1772816"/>
            <a:ext cx="4104456" cy="1862092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148064" y="1844824"/>
            <a:ext cx="3672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1. Да се подобри пространственото мислене с помощта на подход, базиран на иновативни компютърни технологии и общодостъпна образователна </a:t>
            </a:r>
            <a:r>
              <a:rPr lang="bg-BG" dirty="0" smtClean="0"/>
              <a:t>Интернет </a:t>
            </a:r>
            <a:r>
              <a:rPr lang="ru-RU" dirty="0" smtClean="0"/>
              <a:t>среда.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217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200" dirty="0" smtClean="0"/>
              <a:t>Тези цели ще бъдат постигнати с помощта на следните специфични задачи: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258816" cy="2692896"/>
          </a:xfrm>
        </p:spPr>
        <p:txBody>
          <a:bodyPr>
            <a:normAutofit fontScale="85000" lnSpcReduction="20000"/>
          </a:bodyPr>
          <a:lstStyle/>
          <a:p>
            <a:r>
              <a:rPr lang="bg-BG" dirty="0" smtClean="0">
                <a:solidFill>
                  <a:srgbClr val="0070C0"/>
                </a:solidFill>
              </a:rPr>
              <a:t>Развиване на педагогическа мрежа, която </a:t>
            </a:r>
            <a:r>
              <a:rPr lang="bg-BG" b="1" dirty="0" smtClean="0">
                <a:solidFill>
                  <a:srgbClr val="0070C0"/>
                </a:solidFill>
              </a:rPr>
              <a:t>ще въведе необходими стратегии за развитието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bg-BG" b="1" dirty="0" smtClean="0">
                <a:solidFill>
                  <a:srgbClr val="0070C0"/>
                </a:solidFill>
              </a:rPr>
              <a:t>на иновативен обучителен подход за ефективно пространствено мислене</a:t>
            </a:r>
            <a:r>
              <a:rPr lang="en-GB" dirty="0" smtClean="0">
                <a:solidFill>
                  <a:srgbClr val="0070C0"/>
                </a:solidFill>
              </a:rPr>
              <a:t>.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bg-BG" b="1" dirty="0" smtClean="0">
                <a:solidFill>
                  <a:schemeClr val="accent4">
                    <a:lumMod val="75000"/>
                  </a:schemeClr>
                </a:solidFill>
              </a:rPr>
              <a:t>Създаване на обучителни</a:t>
            </a:r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GEOTHNK </a:t>
            </a:r>
            <a:r>
              <a:rPr lang="bg-BG" b="1" dirty="0" smtClean="0">
                <a:solidFill>
                  <a:schemeClr val="accent4">
                    <a:lumMod val="75000"/>
                  </a:schemeClr>
                </a:solidFill>
              </a:rPr>
              <a:t>пътища</a:t>
            </a:r>
            <a:r>
              <a:rPr lang="bg-BG" dirty="0" smtClean="0">
                <a:solidFill>
                  <a:schemeClr val="accent4">
                    <a:lumMod val="75000"/>
                  </a:schemeClr>
                </a:solidFill>
              </a:rPr>
              <a:t>, базирани на предложената мрежа, които ще се фокусират върху организацията на ядрото от обучителни компоненти 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bg-BG" dirty="0" smtClean="0">
                <a:solidFill>
                  <a:schemeClr val="accent4">
                    <a:lumMod val="75000"/>
                  </a:schemeClr>
                </a:solidFill>
              </a:rPr>
              <a:t>концепти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bg-BG" dirty="0" smtClean="0">
                <a:solidFill>
                  <a:schemeClr val="accent4">
                    <a:lumMod val="75000"/>
                  </a:schemeClr>
                </a:solidFill>
              </a:rPr>
              <a:t>инструмнети за представяне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bg-BG" dirty="0" smtClean="0">
                <a:solidFill>
                  <a:schemeClr val="accent4">
                    <a:lumMod val="75000"/>
                  </a:schemeClr>
                </a:solidFill>
              </a:rPr>
              <a:t>мисловни процеси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bg-BG" dirty="0" smtClean="0">
                <a:solidFill>
                  <a:schemeClr val="accent4">
                    <a:lumMod val="75000"/>
                  </a:schemeClr>
                </a:solidFill>
              </a:rPr>
              <a:t>и обучителни дейности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  <a:r>
              <a:rPr lang="bg-BG" dirty="0" smtClean="0">
                <a:solidFill>
                  <a:schemeClr val="accent4">
                    <a:lumMod val="75000"/>
                  </a:schemeClr>
                </a:solidFill>
              </a:rPr>
              <a:t>,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bg-BG" dirty="0" smtClean="0">
                <a:solidFill>
                  <a:schemeClr val="accent4">
                    <a:lumMod val="75000"/>
                  </a:schemeClr>
                </a:solidFill>
              </a:rPr>
              <a:t>съгласно специфичните нужди и характеристики на всяка целева група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89040"/>
            <a:ext cx="4734694" cy="258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61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836713"/>
            <a:ext cx="4172272" cy="2592288"/>
          </a:xfrm>
        </p:spPr>
        <p:txBody>
          <a:bodyPr>
            <a:noAutofit/>
          </a:bodyPr>
          <a:lstStyle/>
          <a:p>
            <a:r>
              <a:rPr lang="bg-BG" dirty="0" smtClean="0">
                <a:solidFill>
                  <a:schemeClr val="accent3">
                    <a:lumMod val="50000"/>
                  </a:schemeClr>
                </a:solidFill>
              </a:rPr>
              <a:t>Развиване на отворена</a:t>
            </a:r>
            <a:r>
              <a:rPr lang="en-GB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bg-BG" dirty="0" smtClean="0">
                <a:solidFill>
                  <a:schemeClr val="accent3">
                    <a:lumMod val="50000"/>
                  </a:schemeClr>
                </a:solidFill>
              </a:rPr>
              <a:t>съвместна образователна среда</a:t>
            </a:r>
            <a:r>
              <a:rPr lang="en-GB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bg-BG" dirty="0" smtClean="0">
                <a:solidFill>
                  <a:schemeClr val="accent3">
                    <a:lumMod val="50000"/>
                  </a:schemeClr>
                </a:solidFill>
              </a:rPr>
              <a:t>Платформата на </a:t>
            </a:r>
            <a:r>
              <a:rPr lang="en-GB" dirty="0" smtClean="0">
                <a:solidFill>
                  <a:schemeClr val="accent3">
                    <a:lumMod val="50000"/>
                  </a:schemeClr>
                </a:solidFill>
              </a:rPr>
              <a:t>GEOTHNK</a:t>
            </a:r>
            <a:r>
              <a:rPr lang="bg-BG" dirty="0" smtClean="0">
                <a:solidFill>
                  <a:schemeClr val="accent3">
                    <a:lumMod val="50000"/>
                  </a:schemeClr>
                </a:solidFill>
              </a:rPr>
              <a:t>, която ще позволи</a:t>
            </a:r>
            <a:r>
              <a:rPr lang="en-GB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052736"/>
            <a:ext cx="4038600" cy="54006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a. </a:t>
            </a:r>
            <a:r>
              <a:rPr lang="bg-BG" dirty="0" smtClean="0">
                <a:solidFill>
                  <a:schemeClr val="accent2">
                    <a:lumMod val="50000"/>
                  </a:schemeClr>
                </a:solidFill>
              </a:rPr>
              <a:t>Достъп до различни тематични ресурси и обучителни пътища.</a:t>
            </a:r>
          </a:p>
          <a:p>
            <a:pPr>
              <a:buFont typeface="Wingdings" pitchFamily="2" charset="2"/>
              <a:buChar char="v"/>
            </a:pP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b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bg-BG" dirty="0" smtClean="0">
                <a:solidFill>
                  <a:schemeClr val="accent2">
                    <a:lumMod val="50000"/>
                  </a:schemeClr>
                </a:solidFill>
              </a:rPr>
              <a:t>Създаване на нови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bg-BG" dirty="0" smtClean="0">
                <a:solidFill>
                  <a:schemeClr val="accent2">
                    <a:lumMod val="50000"/>
                  </a:schemeClr>
                </a:solidFill>
              </a:rPr>
              <a:t>обучителни пътища.</a:t>
            </a:r>
          </a:p>
          <a:p>
            <a:pPr>
              <a:buFont typeface="Wingdings" pitchFamily="2" charset="2"/>
              <a:buChar char="v"/>
            </a:pP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c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bg-BG" dirty="0" smtClean="0">
                <a:solidFill>
                  <a:schemeClr val="accent2">
                    <a:lumMod val="50000"/>
                  </a:schemeClr>
                </a:solidFill>
              </a:rPr>
              <a:t>Семантично свързване на обучителните компоненти и относителна информация за обигатяване на обучителните пътища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bg-BG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d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bg-BG" dirty="0" smtClean="0">
                <a:solidFill>
                  <a:schemeClr val="accent2">
                    <a:lumMod val="50000"/>
                  </a:schemeClr>
                </a:solidFill>
              </a:rPr>
              <a:t>Формулиране на богата семантична мрежа, за да се осигури динамична структура, спомагаща визуализацията и изследването на знанието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77" y="3429000"/>
            <a:ext cx="329565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929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548680"/>
            <a:ext cx="4330824" cy="6309320"/>
          </a:xfrm>
        </p:spPr>
        <p:txBody>
          <a:bodyPr>
            <a:normAutofit fontScale="92500" lnSpcReduction="20000"/>
          </a:bodyPr>
          <a:lstStyle/>
          <a:p>
            <a:r>
              <a:rPr lang="bg-BG" b="1" dirty="0" smtClean="0">
                <a:solidFill>
                  <a:schemeClr val="accent2">
                    <a:lumMod val="75000"/>
                  </a:schemeClr>
                </a:solidFill>
              </a:rPr>
              <a:t>Пилотно представяне на подхода на проекта и инструментите на групите ползватели.</a:t>
            </a:r>
            <a:endParaRPr lang="bg-BG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bg-BG" dirty="0"/>
          </a:p>
          <a:p>
            <a:endParaRPr lang="bg-BG" dirty="0" smtClean="0"/>
          </a:p>
          <a:p>
            <a:endParaRPr lang="bg-BG" dirty="0"/>
          </a:p>
          <a:p>
            <a:endParaRPr lang="bg-BG" dirty="0" smtClean="0"/>
          </a:p>
          <a:p>
            <a:endParaRPr lang="bg-BG" b="1" dirty="0" smtClean="0"/>
          </a:p>
          <a:p>
            <a:endParaRPr lang="bg-BG" b="1" dirty="0"/>
          </a:p>
          <a:p>
            <a:endParaRPr lang="bg-BG" b="1" dirty="0" smtClean="0"/>
          </a:p>
          <a:p>
            <a:r>
              <a:rPr lang="bg-BG" b="1" dirty="0" smtClean="0">
                <a:solidFill>
                  <a:schemeClr val="accent3">
                    <a:lumMod val="50000"/>
                  </a:schemeClr>
                </a:solidFill>
              </a:rPr>
              <a:t>Осигуряване на разпространението на продуктите на </a:t>
            </a:r>
            <a:r>
              <a:rPr lang="en-GB" b="1" dirty="0" smtClean="0">
                <a:solidFill>
                  <a:schemeClr val="accent3">
                    <a:lumMod val="50000"/>
                  </a:schemeClr>
                </a:solidFill>
              </a:rPr>
              <a:t>GEOTHNK </a:t>
            </a:r>
            <a:r>
              <a:rPr lang="bg-BG" b="1" dirty="0" smtClean="0">
                <a:solidFill>
                  <a:schemeClr val="accent3">
                    <a:lumMod val="50000"/>
                  </a:schemeClr>
                </a:solidFill>
              </a:rPr>
              <a:t>в голям машаб, така че да достигнат до широка аудитория.</a:t>
            </a:r>
            <a:endParaRPr lang="bg-BG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6792"/>
            <a:ext cx="4038600" cy="4945732"/>
          </a:xfrm>
        </p:spPr>
        <p:txBody>
          <a:bodyPr>
            <a:normAutofit fontScale="92500" lnSpcReduction="20000"/>
          </a:bodyPr>
          <a:lstStyle/>
          <a:p>
            <a:r>
              <a:rPr lang="bg-BG" b="1" dirty="0" smtClean="0">
                <a:solidFill>
                  <a:schemeClr val="accent1">
                    <a:lumMod val="75000"/>
                  </a:schemeClr>
                </a:solidFill>
              </a:rPr>
              <a:t>Използване на подход за систематично оценяване и валидиране на предложените дейности, за да се установи тяхното влияние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bg-BG" dirty="0" smtClean="0">
                <a:solidFill>
                  <a:schemeClr val="accent1">
                    <a:lumMod val="75000"/>
                  </a:schemeClr>
                </a:solidFill>
              </a:rPr>
              <a:t>и да се анализират тези подходи чрез пилотни програми в реалния живот в различни обучителни ситуации, по отношение на тяхната ефективност.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37868"/>
            <a:ext cx="252028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745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5009</TotalTime>
  <Words>1445</Words>
  <Application>Microsoft Office PowerPoint</Application>
  <PresentationFormat>On-screen Show (4:3)</PresentationFormat>
  <Paragraphs>213</Paragraphs>
  <Slides>24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Име на проекта: СЕМАНТИЧНИ ПЪТИЩА ЗА ИЗГРАЖДАНЕ НА ОБЩЕСТВО С ПРОСТРАНСТВЕНО МИСЛЕНЕ (GEOTHNK) Програма: Учене през целия живот Общ бюджет: 533.099€ Продължителност: 24 месеца </vt:lpstr>
      <vt:lpstr>ПАРТНЬОРИ В GEOTHNK</vt:lpstr>
      <vt:lpstr>PowerPoint Presentation</vt:lpstr>
      <vt:lpstr>ОСНОВНИ ЦЕЛИ</vt:lpstr>
      <vt:lpstr>Тези цели ще бъдат постигнати с помощта на следните специфични задачи:</vt:lpstr>
      <vt:lpstr>PowerPoint Presentation</vt:lpstr>
      <vt:lpstr>PowerPoint Presentation</vt:lpstr>
      <vt:lpstr>Целеви групи на GEOTHINK</vt:lpstr>
      <vt:lpstr>Целеви групи на GEOTHINK</vt:lpstr>
      <vt:lpstr>Целеви групи на GEOTHINK</vt:lpstr>
      <vt:lpstr>Целеви групи на GEOTHINK</vt:lpstr>
      <vt:lpstr>Целеви групи на GEOTHINK</vt:lpstr>
      <vt:lpstr>Очаквани резултати</vt:lpstr>
      <vt:lpstr>*Milestone 2 се състои от 3 части, които макар и постигнати независимо, се считат за едно цяло, тъй като всички са взаимозависими и си влияят.</vt:lpstr>
      <vt:lpstr>PowerPoint Presentation</vt:lpstr>
      <vt:lpstr>Партньорите в GEOTHNK ще продължат да прилагата стратегиите си за развитие свързани с</vt:lpstr>
      <vt:lpstr>PowerPoint Presentation</vt:lpstr>
      <vt:lpstr>PowerPoint Presentation</vt:lpstr>
      <vt:lpstr>Ролята на ШУ в проекта GEOTHNK:</vt:lpstr>
      <vt:lpstr>Разнообразните насоки за развитие, поставени от GEOTHNK, позволяват сътрудничество в области, покриващи три секторни европейски програми : Коменски, Еразъм и Грюндвиг. </vt:lpstr>
      <vt:lpstr>Екипът на Шуменския университет ще участва в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105</cp:revision>
  <dcterms:created xsi:type="dcterms:W3CDTF">2014-01-22T22:21:01Z</dcterms:created>
  <dcterms:modified xsi:type="dcterms:W3CDTF">2014-03-19T07:35:24Z</dcterms:modified>
</cp:coreProperties>
</file>